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485" r:id="rId2"/>
  </p:sldIdLst>
  <p:sldSz cx="9144000" cy="6858000" type="screen4x3"/>
  <p:notesSz cx="6761163" cy="9942513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BERTA CRISPIANI" initials="RC" lastIdx="2" clrIdx="0">
    <p:extLst>
      <p:ext uri="{19B8F6BF-5375-455C-9EA6-DF929625EA0E}">
        <p15:presenceInfo xmlns:p15="http://schemas.microsoft.com/office/powerpoint/2012/main" userId="S::X000125@pm.univpm.it::b2aa46db-62e5-47a7-9725-944c1065984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ile medio 2 - Color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295" autoAdjust="0"/>
    <p:restoredTop sz="94686"/>
  </p:normalViewPr>
  <p:slideViewPr>
    <p:cSldViewPr>
      <p:cViewPr varScale="1">
        <p:scale>
          <a:sx n="81" d="100"/>
          <a:sy n="81" d="100"/>
        </p:scale>
        <p:origin x="1099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2544" y="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29837" cy="49885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29762" y="0"/>
            <a:ext cx="2929837" cy="49885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D7FEAB4-C444-4261-B275-C0D308D6D80F}" type="datetimeFigureOut">
              <a:rPr lang="en-GB" altLang="en-US"/>
              <a:pPr>
                <a:defRPr/>
              </a:pPr>
              <a:t>15/01/2024</a:t>
            </a:fld>
            <a:endParaRPr lang="en-GB" altLang="en-US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4588" y="1243013"/>
            <a:ext cx="447198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6117" y="4784834"/>
            <a:ext cx="5408930" cy="391486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noProof="0"/>
              <a:t>Fare clic per modificare stili del testo dello schema</a:t>
            </a:r>
          </a:p>
          <a:p>
            <a:pPr lvl="1"/>
            <a:r>
              <a:rPr lang="it-IT" noProof="0"/>
              <a:t>Secondo livello</a:t>
            </a:r>
          </a:p>
          <a:p>
            <a:pPr lvl="2"/>
            <a:r>
              <a:rPr lang="it-IT" noProof="0"/>
              <a:t>Terzo livello</a:t>
            </a:r>
          </a:p>
          <a:p>
            <a:pPr lvl="3"/>
            <a:r>
              <a:rPr lang="it-IT" noProof="0"/>
              <a:t>Quarto livello</a:t>
            </a:r>
          </a:p>
          <a:p>
            <a:pPr lvl="4"/>
            <a:r>
              <a:rPr lang="it-IT" noProof="0"/>
              <a:t>Quinto livello</a:t>
            </a:r>
            <a:endParaRPr lang="en-GB" noProof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1" y="9443663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29762" y="9443663"/>
            <a:ext cx="2929837" cy="49885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9965E28A-43E1-4710-9A90-73F361C0A661}" type="slidenum">
              <a:rPr lang="en-GB" altLang="en-US"/>
              <a:pPr/>
              <a:t>‹N›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959465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anose="020B0600070205080204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DCFD28-E6FB-42C7-BA1A-E7F92E3CB6DD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3072865582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45DDD4-744E-4C54-A615-C817694F2FF0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2245937705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7EF5AF8-9901-4912-B76B-1019251C1AC5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1493809368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99FDA1-644A-4F5D-8B65-61CDF750F743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3439511649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5F946B-A61F-4BAF-BBEC-8C8A1181FC2F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773582799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F88068-5FE5-4196-A7AF-66B80D48CA05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2374558651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8385A7-696F-4046-BA3A-D7371FF6D984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1766195398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756D169-8396-4F93-8EB7-CB40BEEE6EB9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3987398904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ECBDADC-5F7D-4CD0-9786-8DE06066EC3D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1048473288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GB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79AD6F-B394-4EFA-9BBB-D2E643978C4F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2744886948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  <a:endParaRPr lang="en-GB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C5ED0-4158-4555-BE20-FC79333641E2}" type="slidenum">
              <a:rPr lang="it-IT" altLang="en-US"/>
              <a:pPr/>
              <a:t>‹N›</a:t>
            </a:fld>
            <a:endParaRPr lang="it-IT" altLang="en-US"/>
          </a:p>
        </p:txBody>
      </p:sp>
    </p:spTree>
    <p:extLst>
      <p:ext uri="{BB962C8B-B14F-4D97-AF65-F5344CB8AC3E}">
        <p14:creationId xmlns:p14="http://schemas.microsoft.com/office/powerpoint/2010/main" val="2587348807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en-US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en-US"/>
              <a:t>Fare clic per modificare gli stili del testo dello schema</a:t>
            </a:r>
          </a:p>
          <a:p>
            <a:pPr lvl="1"/>
            <a:r>
              <a:rPr lang="it-IT" altLang="en-US"/>
              <a:t>Secondo livello</a:t>
            </a:r>
          </a:p>
          <a:p>
            <a:pPr lvl="2"/>
            <a:r>
              <a:rPr lang="it-IT" altLang="en-US"/>
              <a:t>Terzo livello</a:t>
            </a:r>
          </a:p>
          <a:p>
            <a:pPr lvl="3"/>
            <a:r>
              <a:rPr lang="it-IT" altLang="en-US"/>
              <a:t>Quarto livello</a:t>
            </a:r>
          </a:p>
          <a:p>
            <a:pPr lvl="4"/>
            <a:r>
              <a:rPr lang="it-IT" altLang="en-US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it-IT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C2A2AA38-C555-4090-929E-D0AACECF1D06}" type="slidenum">
              <a:rPr lang="it-IT" altLang="en-US"/>
              <a:pPr/>
              <a:t>‹N›</a:t>
            </a:fld>
            <a:endParaRPr lang="it-IT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MS PGothic" panose="020B0600070205080204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MS PGothic" panose="020B0600070205080204" pitchFamily="34" charset="-128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MS PGothic" panose="020B0600070205080204" pitchFamily="34" charset="-128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MS PGothic" panose="020B0600070205080204" pitchFamily="34" charset="-128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MS PGothic" panose="020B0600070205080204" pitchFamily="34" charset="-128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Arial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Arial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Arial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Arial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olo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686800" cy="868362"/>
          </a:xfrm>
        </p:spPr>
        <p:txBody>
          <a:bodyPr/>
          <a:lstStyle/>
          <a:p>
            <a:pPr>
              <a:spcBef>
                <a:spcPts val="825"/>
              </a:spcBef>
              <a:spcAft>
                <a:spcPts val="825"/>
              </a:spcAft>
            </a:pPr>
            <a:r>
              <a:rPr lang="it-IT" altLang="en-US" sz="2800" b="1" dirty="0">
                <a:solidFill>
                  <a:srgbClr val="336699"/>
                </a:solidFill>
                <a:latin typeface="Georgia" panose="02040502050405020303" pitchFamily="18" charset="0"/>
              </a:rPr>
              <a:t> Commissione per la didattica </a:t>
            </a:r>
            <a:br>
              <a:rPr lang="it-IT" altLang="en-US" sz="2800" b="1" dirty="0">
                <a:solidFill>
                  <a:srgbClr val="336699"/>
                </a:solidFill>
                <a:latin typeface="Georgia" panose="02040502050405020303" pitchFamily="18" charset="0"/>
              </a:rPr>
            </a:br>
            <a:r>
              <a:rPr lang="it-IT" altLang="en-US" sz="2800" b="1" dirty="0">
                <a:solidFill>
                  <a:srgbClr val="336699"/>
                </a:solidFill>
                <a:latin typeface="Georgia" panose="02040502050405020303" pitchFamily="18" charset="0"/>
              </a:rPr>
              <a:t>dell’economia (CDE)</a:t>
            </a:r>
            <a:endParaRPr lang="en-GB" altLang="en-US" dirty="0">
              <a:latin typeface="Georgia" panose="02040502050405020303" pitchFamily="18" charset="0"/>
            </a:endParaRPr>
          </a:p>
        </p:txBody>
      </p:sp>
      <p:sp>
        <p:nvSpPr>
          <p:cNvPr id="18435" name="Segnaposto contenuto 2"/>
          <p:cNvSpPr>
            <a:spLocks noGrp="1" noChangeArrowheads="1"/>
          </p:cNvSpPr>
          <p:nvPr>
            <p:ph idx="1"/>
          </p:nvPr>
        </p:nvSpPr>
        <p:spPr>
          <a:xfrm>
            <a:off x="304800" y="1417638"/>
            <a:ext cx="8518525" cy="5211762"/>
          </a:xfrm>
        </p:spPr>
        <p:txBody>
          <a:bodyPr/>
          <a:lstStyle/>
          <a:p>
            <a:pPr algn="ctr">
              <a:spcBef>
                <a:spcPct val="0"/>
              </a:spcBef>
              <a:buNone/>
              <a:defRPr/>
            </a:pPr>
            <a:r>
              <a:rPr lang="it-IT" sz="2000" dirty="0">
                <a:latin typeface="Georgia" panose="02040502050405020303" pitchFamily="18" charset="0"/>
                <a:cs typeface="+mj-cs"/>
              </a:rPr>
              <a:t>Incontri periodici di programmazione</a:t>
            </a:r>
          </a:p>
          <a:p>
            <a:pPr algn="ctr">
              <a:spcBef>
                <a:spcPct val="0"/>
              </a:spcBef>
              <a:buNone/>
              <a:defRPr/>
            </a:pPr>
            <a:endParaRPr lang="it-IT" sz="2000" dirty="0">
              <a:latin typeface="Georgia" panose="02040502050405020303" pitchFamily="18" charset="0"/>
              <a:cs typeface="+mj-cs"/>
            </a:endParaRPr>
          </a:p>
          <a:p>
            <a:pPr algn="ctr">
              <a:spcBef>
                <a:spcPct val="0"/>
              </a:spcBef>
              <a:buNone/>
              <a:defRPr/>
            </a:pPr>
            <a:r>
              <a:rPr lang="it-IT" sz="2000" dirty="0">
                <a:latin typeface="Georgia" panose="02040502050405020303" pitchFamily="18" charset="0"/>
                <a:cs typeface="+mj-cs"/>
              </a:rPr>
              <a:t>Call for </a:t>
            </a:r>
            <a:r>
              <a:rPr lang="it-IT" sz="2000" i="1" dirty="0" err="1">
                <a:latin typeface="Georgia" panose="02040502050405020303" pitchFamily="18" charset="0"/>
                <a:cs typeface="+mj-cs"/>
              </a:rPr>
              <a:t>expression</a:t>
            </a:r>
            <a:r>
              <a:rPr lang="it-IT" sz="2000" i="1" dirty="0">
                <a:latin typeface="Georgia" panose="02040502050405020303" pitchFamily="18" charset="0"/>
                <a:cs typeface="+mj-cs"/>
              </a:rPr>
              <a:t> of </a:t>
            </a:r>
            <a:r>
              <a:rPr lang="it-IT" sz="2000" i="1" dirty="0" err="1">
                <a:latin typeface="Georgia" panose="02040502050405020303" pitchFamily="18" charset="0"/>
                <a:cs typeface="+mj-cs"/>
              </a:rPr>
              <a:t>interest</a:t>
            </a:r>
            <a:r>
              <a:rPr lang="it-IT" sz="2000" i="1" dirty="0">
                <a:latin typeface="Georgia" panose="02040502050405020303" pitchFamily="18" charset="0"/>
                <a:cs typeface="+mj-cs"/>
              </a:rPr>
              <a:t> </a:t>
            </a:r>
            <a:r>
              <a:rPr lang="it-IT" sz="2000" dirty="0">
                <a:latin typeface="Georgia" panose="02040502050405020303" pitchFamily="18" charset="0"/>
                <a:cs typeface="+mj-cs"/>
              </a:rPr>
              <a:t>tra soci/socie SIE</a:t>
            </a:r>
          </a:p>
          <a:p>
            <a:pPr algn="ctr">
              <a:spcBef>
                <a:spcPct val="0"/>
              </a:spcBef>
              <a:buNone/>
              <a:defRPr/>
            </a:pPr>
            <a:r>
              <a:rPr lang="it-IT" sz="2000" dirty="0">
                <a:latin typeface="Georgia" panose="02040502050405020303" pitchFamily="18" charset="0"/>
                <a:cs typeface="+mj-cs"/>
              </a:rPr>
              <a:t>per brevi videolezioni per studenti e docenti delle scuole superiori, insieme ad AEEE. Focus su “L’economia italiana negli Anni Venti.”</a:t>
            </a:r>
          </a:p>
          <a:p>
            <a:pPr algn="ctr">
              <a:spcBef>
                <a:spcPct val="0"/>
              </a:spcBef>
              <a:buNone/>
              <a:defRPr/>
            </a:pPr>
            <a:endParaRPr lang="it-IT" sz="1100" dirty="0">
              <a:latin typeface="Georgia" panose="02040502050405020303" pitchFamily="18" charset="0"/>
              <a:cs typeface="+mj-cs"/>
            </a:endParaRPr>
          </a:p>
          <a:p>
            <a:pPr algn="ctr">
              <a:spcBef>
                <a:spcPct val="0"/>
              </a:spcBef>
              <a:buNone/>
              <a:defRPr/>
            </a:pPr>
            <a:r>
              <a:rPr lang="it-IT" sz="2000" dirty="0">
                <a:latin typeface="Georgia" panose="02040502050405020303" pitchFamily="18" charset="0"/>
                <a:cs typeface="+mj-cs"/>
              </a:rPr>
              <a:t>Programmazione lezioni </a:t>
            </a:r>
            <a:r>
              <a:rPr lang="it-IT" sz="2000" dirty="0">
                <a:latin typeface="Georgia" panose="02040502050405020303" pitchFamily="18" charset="0"/>
              </a:rPr>
              <a:t>per </a:t>
            </a:r>
            <a:r>
              <a:rPr lang="it-IT" sz="2000" dirty="0">
                <a:latin typeface="Georgia" panose="02040502050405020303" pitchFamily="18" charset="0"/>
                <a:cs typeface="+mj-cs"/>
              </a:rPr>
              <a:t>studenti dell’ultimo anno delle scuole superiori, svolte in collaborazione SIE- Accademia dei Lincei. </a:t>
            </a:r>
          </a:p>
          <a:p>
            <a:pPr algn="ctr">
              <a:spcBef>
                <a:spcPct val="0"/>
              </a:spcBef>
              <a:buNone/>
              <a:defRPr/>
            </a:pPr>
            <a:endParaRPr lang="it-IT" sz="2000" dirty="0">
              <a:latin typeface="Georgia" panose="02040502050405020303" pitchFamily="18" charset="0"/>
              <a:cs typeface="+mj-cs"/>
            </a:endParaRPr>
          </a:p>
          <a:p>
            <a:pPr algn="ctr">
              <a:spcBef>
                <a:spcPct val="0"/>
              </a:spcBef>
              <a:buNone/>
              <a:defRPr/>
            </a:pPr>
            <a:r>
              <a:rPr lang="it-IT" sz="2000" dirty="0">
                <a:latin typeface="Georgia" panose="02040502050405020303" pitchFamily="18" charset="0"/>
                <a:cs typeface="+mj-cs"/>
              </a:rPr>
              <a:t>Organizzazione </a:t>
            </a:r>
            <a:r>
              <a:rPr lang="it-IT" sz="2000" i="1" dirty="0">
                <a:latin typeface="Georgia" panose="02040502050405020303" pitchFamily="18" charset="0"/>
                <a:cs typeface="+mj-cs"/>
              </a:rPr>
              <a:t>webinar</a:t>
            </a:r>
            <a:r>
              <a:rPr lang="it-IT" sz="2000" dirty="0">
                <a:latin typeface="Georgia" panose="02040502050405020303" pitchFamily="18" charset="0"/>
                <a:cs typeface="+mj-cs"/>
              </a:rPr>
              <a:t> “La Didattica dell’economia ai tempi dell’Intelligenza Artificiale”, con la Scuola di Studi</a:t>
            </a:r>
          </a:p>
          <a:p>
            <a:pPr algn="ctr">
              <a:spcBef>
                <a:spcPct val="0"/>
              </a:spcBef>
              <a:buNone/>
              <a:defRPr/>
            </a:pPr>
            <a:r>
              <a:rPr lang="it-IT" sz="2000" dirty="0">
                <a:latin typeface="Georgia" panose="02040502050405020303" pitchFamily="18" charset="0"/>
                <a:cs typeface="+mj-cs"/>
              </a:rPr>
              <a:t>Internazionali dell’Università di Trento </a:t>
            </a:r>
          </a:p>
          <a:p>
            <a:pPr algn="ctr">
              <a:spcBef>
                <a:spcPct val="0"/>
              </a:spcBef>
              <a:buNone/>
              <a:defRPr/>
            </a:pPr>
            <a:endParaRPr lang="it-IT" sz="2000" dirty="0">
              <a:latin typeface="Georgia" panose="02040502050405020303" pitchFamily="18" charset="0"/>
              <a:cs typeface="+mj-cs"/>
            </a:endParaRPr>
          </a:p>
          <a:p>
            <a:pPr algn="ctr">
              <a:spcBef>
                <a:spcPct val="0"/>
              </a:spcBef>
              <a:buNone/>
              <a:defRPr/>
            </a:pPr>
            <a:r>
              <a:rPr lang="it-IT" sz="2000" dirty="0">
                <a:latin typeface="Georgia" panose="02040502050405020303" pitchFamily="18" charset="0"/>
              </a:rPr>
              <a:t>Preparazione di attività di disseminazione e formazione relative all’educazione finanziaria, in particolare in </a:t>
            </a:r>
            <a:r>
              <a:rPr lang="it-IT" sz="2000">
                <a:latin typeface="Georgia" panose="02040502050405020303" pitchFamily="18" charset="0"/>
              </a:rPr>
              <a:t>collaborazione </a:t>
            </a:r>
          </a:p>
          <a:p>
            <a:pPr algn="ctr">
              <a:spcBef>
                <a:spcPct val="0"/>
              </a:spcBef>
              <a:buNone/>
              <a:defRPr/>
            </a:pPr>
            <a:r>
              <a:rPr lang="it-IT" sz="2000">
                <a:latin typeface="Georgia" panose="02040502050405020303" pitchFamily="18" charset="0"/>
              </a:rPr>
              <a:t>con </a:t>
            </a:r>
            <a:r>
              <a:rPr lang="it-IT" sz="2000" dirty="0">
                <a:latin typeface="Georgia" panose="02040502050405020303" pitchFamily="18" charset="0"/>
              </a:rPr>
              <a:t>la Banca d’Italia.</a:t>
            </a:r>
            <a:endParaRPr lang="it-IT" sz="2000" dirty="0">
              <a:solidFill>
                <a:srgbClr val="FF0000"/>
              </a:solidFill>
              <a:latin typeface="Georgia" panose="02040502050405020303" pitchFamily="18" charset="0"/>
            </a:endParaRPr>
          </a:p>
          <a:p>
            <a:pPr algn="ctr">
              <a:spcBef>
                <a:spcPct val="0"/>
              </a:spcBef>
              <a:buNone/>
              <a:defRPr/>
            </a:pPr>
            <a:endParaRPr lang="it-IT" sz="2000" dirty="0">
              <a:latin typeface="Georgia" panose="02040502050405020303" pitchFamily="18" charset="0"/>
            </a:endParaRPr>
          </a:p>
          <a:p>
            <a:pPr algn="ctr">
              <a:spcBef>
                <a:spcPct val="0"/>
              </a:spcBef>
              <a:buNone/>
              <a:defRPr/>
            </a:pPr>
            <a:endParaRPr lang="it-IT" sz="2000" dirty="0">
              <a:latin typeface="Georgia" panose="02040502050405020303" pitchFamily="18" charset="0"/>
              <a:cs typeface="+mj-cs"/>
            </a:endParaRPr>
          </a:p>
          <a:p>
            <a:pPr algn="ctr">
              <a:spcBef>
                <a:spcPct val="0"/>
              </a:spcBef>
              <a:buNone/>
              <a:defRPr/>
            </a:pPr>
            <a:endParaRPr lang="it-IT" sz="2000" dirty="0">
              <a:latin typeface="Georgia" panose="02040502050405020303" pitchFamily="18" charset="0"/>
              <a:cs typeface="+mj-cs"/>
            </a:endParaRPr>
          </a:p>
          <a:p>
            <a:pPr algn="ctr">
              <a:spcBef>
                <a:spcPct val="0"/>
              </a:spcBef>
              <a:buNone/>
              <a:defRPr/>
            </a:pPr>
            <a:endParaRPr lang="it-IT" sz="2400" dirty="0">
              <a:solidFill>
                <a:srgbClr val="336699"/>
              </a:solidFill>
              <a:latin typeface="Georgia" panose="02040502050405020303" pitchFamily="18" charset="0"/>
              <a:cs typeface="+mj-cs"/>
            </a:endParaRPr>
          </a:p>
        </p:txBody>
      </p:sp>
      <p:pic>
        <p:nvPicPr>
          <p:cNvPr id="15364" name="Picture 5" descr="Logo SI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43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Struttura predefinita">
  <a:themeElements>
    <a:clrScheme name="Struttura predefinit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ruttura predefinita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8247</TotalTime>
  <Words>106</Words>
  <Application>Microsoft Office PowerPoint</Application>
  <PresentationFormat>Presentazione su schermo 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Struttura predefinita</vt:lpstr>
      <vt:lpstr> Commissione per la didattica  dell’economia (CDE)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Roberta</dc:creator>
  <cp:lastModifiedBy>SABINA BALDINELLI</cp:lastModifiedBy>
  <cp:revision>659</cp:revision>
  <cp:lastPrinted>2022-10-17T08:21:14Z</cp:lastPrinted>
  <dcterms:created xsi:type="dcterms:W3CDTF">2017-09-28T13:02:49Z</dcterms:created>
  <dcterms:modified xsi:type="dcterms:W3CDTF">2024-01-15T11:17:04Z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