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5" r:id="rId2"/>
  </p:sldIdLst>
  <p:sldSz cx="9144000" cy="6858000" type="screen4x3"/>
  <p:notesSz cx="6761163" cy="99425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CRISPIANI" initials="RC" lastIdx="2" clrIdx="0">
    <p:extLst>
      <p:ext uri="{19B8F6BF-5375-455C-9EA6-DF929625EA0E}">
        <p15:presenceInfo xmlns:p15="http://schemas.microsoft.com/office/powerpoint/2012/main" userId="S::X000125@pm.univpm.it::b2aa46db-62e5-47a7-9725-944c106598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5" autoAdjust="0"/>
    <p:restoredTop sz="94686"/>
  </p:normalViewPr>
  <p:slideViewPr>
    <p:cSldViewPr>
      <p:cViewPr varScale="1">
        <p:scale>
          <a:sx n="81" d="100"/>
          <a:sy n="81" d="100"/>
        </p:scale>
        <p:origin x="109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54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7FEAB4-C444-4261-B275-C0D308D6D80F}" type="datetimeFigureOut">
              <a:rPr lang="en-GB" altLang="en-US"/>
              <a:pPr>
                <a:defRPr/>
              </a:pPr>
              <a:t>15/01/2024</a:t>
            </a:fld>
            <a:endParaRPr lang="en-GB" alt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65E28A-43E1-4710-9A90-73F361C0A66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9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CFD28-E6FB-42C7-BA1A-E7F92E3CB6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7286558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5DDD4-744E-4C54-A615-C817694F2F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4593770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F5AF8-9901-4912-B76B-1019251C1AC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9380936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9FDA1-644A-4F5D-8B65-61CDF750F74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3951164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946B-A61F-4BAF-BBEC-8C8A1181FC2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7358279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88068-5FE5-4196-A7AF-66B80D48CA0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455865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385A7-696F-4046-BA3A-D7371FF6D98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66195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6D169-8396-4F93-8EB7-CB40BEEE6EB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8739890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DADC-5F7D-4CD0-9786-8DE06066EC3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484732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9AD6F-B394-4EFA-9BBB-D2E643978C4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488694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C5ED0-4158-4555-BE20-FC79333641E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873488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A2AA38-C555-4090-929E-D0AACECF1D0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868362"/>
          </a:xfrm>
        </p:spPr>
        <p:txBody>
          <a:bodyPr/>
          <a:lstStyle/>
          <a:p>
            <a:pPr>
              <a:spcBef>
                <a:spcPts val="825"/>
              </a:spcBef>
              <a:spcAft>
                <a:spcPts val="825"/>
              </a:spcAft>
            </a:pPr>
            <a: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 Commissione per la didattica </a:t>
            </a:r>
            <a:b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</a:br>
            <a: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dell’economia (CDE)</a:t>
            </a:r>
            <a:endParaRPr lang="en-GB" altLang="en-US" dirty="0">
              <a:latin typeface="Georgia" panose="02040502050405020303" pitchFamily="18" charset="0"/>
            </a:endParaRPr>
          </a:p>
        </p:txBody>
      </p:sp>
      <p:sp>
        <p:nvSpPr>
          <p:cNvPr id="18435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304800" y="1417638"/>
            <a:ext cx="8518525" cy="5211762"/>
          </a:xfrm>
        </p:spPr>
        <p:txBody>
          <a:bodyPr/>
          <a:lstStyle/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  <a:cs typeface="+mj-cs"/>
              </a:rPr>
              <a:t>Incontri periodici di programmazione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2000" dirty="0">
              <a:latin typeface="Georgia" panose="02040502050405020303" pitchFamily="18" charset="0"/>
              <a:cs typeface="+mj-cs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  <a:cs typeface="+mj-cs"/>
              </a:rPr>
              <a:t>Call for </a:t>
            </a:r>
            <a:r>
              <a:rPr lang="it-IT" sz="2000" i="1" dirty="0" err="1">
                <a:latin typeface="Georgia" panose="02040502050405020303" pitchFamily="18" charset="0"/>
                <a:cs typeface="+mj-cs"/>
              </a:rPr>
              <a:t>expression</a:t>
            </a:r>
            <a:r>
              <a:rPr lang="it-IT" sz="2000" i="1" dirty="0">
                <a:latin typeface="Georgia" panose="02040502050405020303" pitchFamily="18" charset="0"/>
                <a:cs typeface="+mj-cs"/>
              </a:rPr>
              <a:t> of </a:t>
            </a:r>
            <a:r>
              <a:rPr lang="it-IT" sz="2000" i="1" dirty="0" err="1">
                <a:latin typeface="Georgia" panose="02040502050405020303" pitchFamily="18" charset="0"/>
                <a:cs typeface="+mj-cs"/>
              </a:rPr>
              <a:t>interest</a:t>
            </a:r>
            <a:r>
              <a:rPr lang="it-IT" sz="2000" i="1" dirty="0">
                <a:latin typeface="Georgia" panose="02040502050405020303" pitchFamily="18" charset="0"/>
                <a:cs typeface="+mj-cs"/>
              </a:rPr>
              <a:t> </a:t>
            </a:r>
            <a:r>
              <a:rPr lang="it-IT" sz="2000" dirty="0">
                <a:latin typeface="Georgia" panose="02040502050405020303" pitchFamily="18" charset="0"/>
                <a:cs typeface="+mj-cs"/>
              </a:rPr>
              <a:t>tra soci/socie SIE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  <a:cs typeface="+mj-cs"/>
              </a:rPr>
              <a:t>per brevi videolezioni per studenti e docenti delle scuole superiori, insieme ad AEEE. Focus su “L’economia italiana negli Anni Venti.”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1100" dirty="0">
              <a:latin typeface="Georgia" panose="02040502050405020303" pitchFamily="18" charset="0"/>
              <a:cs typeface="+mj-cs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  <a:cs typeface="+mj-cs"/>
              </a:rPr>
              <a:t>Programmazione lezioni </a:t>
            </a:r>
            <a:r>
              <a:rPr lang="it-IT" sz="2000" dirty="0">
                <a:latin typeface="Georgia" panose="02040502050405020303" pitchFamily="18" charset="0"/>
              </a:rPr>
              <a:t>per </a:t>
            </a:r>
            <a:r>
              <a:rPr lang="it-IT" sz="2000" dirty="0">
                <a:latin typeface="Georgia" panose="02040502050405020303" pitchFamily="18" charset="0"/>
                <a:cs typeface="+mj-cs"/>
              </a:rPr>
              <a:t>studenti dell’ultimo anno delle scuole superiori, svolte in collaborazione SIE- Accademia dei Lincei. 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2000" dirty="0">
              <a:latin typeface="Georgia" panose="02040502050405020303" pitchFamily="18" charset="0"/>
              <a:cs typeface="+mj-cs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  <a:cs typeface="+mj-cs"/>
              </a:rPr>
              <a:t>Organizzazione </a:t>
            </a:r>
            <a:r>
              <a:rPr lang="it-IT" sz="2000" i="1" dirty="0">
                <a:latin typeface="Georgia" panose="02040502050405020303" pitchFamily="18" charset="0"/>
                <a:cs typeface="+mj-cs"/>
              </a:rPr>
              <a:t>webinar</a:t>
            </a:r>
            <a:r>
              <a:rPr lang="it-IT" sz="2000" dirty="0">
                <a:latin typeface="Georgia" panose="02040502050405020303" pitchFamily="18" charset="0"/>
                <a:cs typeface="+mj-cs"/>
              </a:rPr>
              <a:t> “La Didattica dell’economia ai tempi dell’Intelligenza Artificiale”, con la Scuola di Studi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  <a:cs typeface="+mj-cs"/>
              </a:rPr>
              <a:t>Internazionali dell’Università di Trento 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2000" dirty="0">
              <a:latin typeface="Georgia" panose="02040502050405020303" pitchFamily="18" charset="0"/>
              <a:cs typeface="+mj-cs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 dirty="0">
                <a:latin typeface="Georgia" panose="02040502050405020303" pitchFamily="18" charset="0"/>
              </a:rPr>
              <a:t>Preparazione di attività di disseminazione e formazione relative all’educazione finanziaria, in particolare in </a:t>
            </a:r>
            <a:r>
              <a:rPr lang="it-IT" sz="2000">
                <a:latin typeface="Georgia" panose="02040502050405020303" pitchFamily="18" charset="0"/>
              </a:rPr>
              <a:t>collaborazione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it-IT" sz="2000">
                <a:latin typeface="Georgia" panose="02040502050405020303" pitchFamily="18" charset="0"/>
              </a:rPr>
              <a:t>con </a:t>
            </a:r>
            <a:r>
              <a:rPr lang="it-IT" sz="2000" dirty="0">
                <a:latin typeface="Georgia" panose="02040502050405020303" pitchFamily="18" charset="0"/>
              </a:rPr>
              <a:t>la Banca d’Italia.</a:t>
            </a:r>
            <a:endParaRPr lang="it-IT" sz="20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000" dirty="0">
              <a:latin typeface="Georgia" panose="02040502050405020303" pitchFamily="18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000" dirty="0">
              <a:latin typeface="Georgia" panose="02040502050405020303" pitchFamily="18" charset="0"/>
              <a:cs typeface="+mj-cs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000" dirty="0">
              <a:latin typeface="Georgia" panose="02040502050405020303" pitchFamily="18" charset="0"/>
              <a:cs typeface="+mj-cs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dirty="0">
              <a:solidFill>
                <a:srgbClr val="336699"/>
              </a:solidFill>
              <a:latin typeface="Georgia" panose="02040502050405020303" pitchFamily="18" charset="0"/>
              <a:cs typeface="+mj-cs"/>
            </a:endParaRPr>
          </a:p>
        </p:txBody>
      </p:sp>
      <p:pic>
        <p:nvPicPr>
          <p:cNvPr id="15364" name="Picture 5" descr="Logo S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8247</TotalTime>
  <Words>106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Struttura predefinita</vt:lpstr>
      <vt:lpstr> Commissione per la didattica  dell’economia (CDE)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</dc:creator>
  <cp:lastModifiedBy>SABINA BALDINELLI</cp:lastModifiedBy>
  <cp:revision>659</cp:revision>
  <cp:lastPrinted>2022-10-17T08:21:14Z</cp:lastPrinted>
  <dcterms:created xsi:type="dcterms:W3CDTF">2017-09-28T13:02:49Z</dcterms:created>
  <dcterms:modified xsi:type="dcterms:W3CDTF">2024-01-15T11:17:04Z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