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872" r:id="rId2"/>
    <p:sldId id="875" r:id="rId3"/>
  </p:sldIdLst>
  <p:sldSz cx="9144000" cy="6858000" type="screen4x3"/>
  <p:notesSz cx="6761163" cy="9942513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ERTA CRISPIANI" initials="RC" lastIdx="2" clrIdx="0">
    <p:extLst>
      <p:ext uri="{19B8F6BF-5375-455C-9EA6-DF929625EA0E}">
        <p15:presenceInfo xmlns:p15="http://schemas.microsoft.com/office/powerpoint/2012/main" userId="S::X000125@pm.univpm.it::b2aa46db-62e5-47a7-9725-944c1065984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77" autoAdjust="0"/>
    <p:restoredTop sz="94690"/>
  </p:normalViewPr>
  <p:slideViewPr>
    <p:cSldViewPr>
      <p:cViewPr varScale="1">
        <p:scale>
          <a:sx n="81" d="100"/>
          <a:sy n="81" d="100"/>
        </p:scale>
        <p:origin x="1411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254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88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885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D7FEAB4-C444-4261-B275-C0D308D6D80F}" type="datetimeFigureOut">
              <a:rPr lang="en-GB" altLang="en-US"/>
              <a:pPr>
                <a:defRPr/>
              </a:pPr>
              <a:t>15/01/2024</a:t>
            </a:fld>
            <a:endParaRPr lang="en-GB" alt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1243013"/>
            <a:ext cx="447198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6117" y="4784834"/>
            <a:ext cx="5408930" cy="391486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  <a:endParaRPr lang="en-GB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43663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29762" y="9443663"/>
            <a:ext cx="2929837" cy="49885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965E28A-43E1-4710-9A90-73F361C0A661}" type="slidenum">
              <a:rPr lang="en-GB" altLang="en-US"/>
              <a:pPr/>
              <a:t>‹N›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959465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684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642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DCFD28-E6FB-42C7-BA1A-E7F92E3CB6DD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07286558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45DDD4-744E-4C54-A615-C817694F2FF0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24593770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EF5AF8-9901-4912-B76B-1019251C1AC5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493809368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99FDA1-644A-4F5D-8B65-61CDF750F743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43951164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5F946B-A61F-4BAF-BBEC-8C8A1181FC2F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773582799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F88068-5FE5-4196-A7AF-66B80D48CA05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374558651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8385A7-696F-4046-BA3A-D7371FF6D984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766195398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56D169-8396-4F93-8EB7-CB40BEEE6EB9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987398904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CBDADC-5F7D-4CD0-9786-8DE06066EC3D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0484732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79AD6F-B394-4EFA-9BBB-D2E643978C4F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744886948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C5ED0-4158-4555-BE20-FC79333641E2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58734880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/>
              <a:t>Fare clic per modificare gli stili del testo dello schema</a:t>
            </a:r>
          </a:p>
          <a:p>
            <a:pPr lvl="1"/>
            <a:r>
              <a:rPr lang="it-IT" altLang="en-US"/>
              <a:t>Secondo livello</a:t>
            </a:r>
          </a:p>
          <a:p>
            <a:pPr lvl="2"/>
            <a:r>
              <a:rPr lang="it-IT" altLang="en-US"/>
              <a:t>Terzo livello</a:t>
            </a:r>
          </a:p>
          <a:p>
            <a:pPr lvl="3"/>
            <a:r>
              <a:rPr lang="it-IT" altLang="en-US"/>
              <a:t>Quarto livello</a:t>
            </a:r>
          </a:p>
          <a:p>
            <a:pPr lvl="4"/>
            <a:r>
              <a:rPr lang="it-IT" altLang="en-US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C2A2AA38-C555-4090-929E-D0AACECF1D06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olo 1"/>
          <p:cNvSpPr>
            <a:spLocks noGrp="1" noChangeArrowheads="1"/>
          </p:cNvSpPr>
          <p:nvPr>
            <p:ph type="title"/>
          </p:nvPr>
        </p:nvSpPr>
        <p:spPr>
          <a:xfrm>
            <a:off x="903288" y="188640"/>
            <a:ext cx="8229600" cy="720080"/>
          </a:xfrm>
        </p:spPr>
        <p:txBody>
          <a:bodyPr/>
          <a:lstStyle/>
          <a:p>
            <a:br>
              <a:rPr lang="it-IT" altLang="en-US" sz="2800" b="1" dirty="0">
                <a:solidFill>
                  <a:srgbClr val="336699"/>
                </a:solidFill>
                <a:latin typeface="Georgia" panose="02040502050405020303" pitchFamily="18" charset="0"/>
              </a:rPr>
            </a:br>
            <a:r>
              <a:rPr lang="it-IT" altLang="en-US" sz="2400" b="1" dirty="0">
                <a:solidFill>
                  <a:srgbClr val="336699"/>
                </a:solidFill>
                <a:latin typeface="Georgia" panose="02040502050405020303" pitchFamily="18" charset="0"/>
              </a:rPr>
              <a:t>Commissione di Genere (CdG)</a:t>
            </a:r>
            <a:br>
              <a:rPr lang="it-IT" altLang="en-US" sz="2400" b="1" dirty="0">
                <a:solidFill>
                  <a:srgbClr val="336699"/>
                </a:solidFill>
                <a:latin typeface="Georgia" panose="02040502050405020303" pitchFamily="18" charset="0"/>
              </a:rPr>
            </a:br>
            <a:r>
              <a:rPr lang="it-IT" altLang="en-US" sz="2400" b="1" dirty="0">
                <a:solidFill>
                  <a:srgbClr val="336699"/>
                </a:solidFill>
                <a:latin typeface="Georgia" panose="02040502050405020303" pitchFamily="18" charset="0"/>
              </a:rPr>
              <a:t>Iniziative organizzate durante la conferenza SIE</a:t>
            </a:r>
            <a:br>
              <a:rPr lang="en-GB" altLang="en-US" sz="2000" b="1" dirty="0">
                <a:solidFill>
                  <a:srgbClr val="0070C0"/>
                </a:solidFill>
                <a:latin typeface="Georgia" panose="02040502050405020303" pitchFamily="18" charset="0"/>
              </a:rPr>
            </a:br>
            <a:endParaRPr lang="en-GB" altLang="en-US" sz="2000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  <p:pic>
        <p:nvPicPr>
          <p:cNvPr id="20483" name="Picture 5" descr="Logo SI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61" y="117141"/>
            <a:ext cx="908719" cy="90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6" name="Segnaposto contenuto 2"/>
          <p:cNvSpPr txBox="1">
            <a:spLocks/>
          </p:cNvSpPr>
          <p:nvPr/>
        </p:nvSpPr>
        <p:spPr bwMode="auto">
          <a:xfrm>
            <a:off x="457200" y="1295400"/>
            <a:ext cx="8229600" cy="51816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/>
            <a:r>
              <a:rPr lang="it-IT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Il tutorial: </a:t>
            </a:r>
            <a:r>
              <a:rPr lang="it-IT" sz="1800" b="1" i="0" u="none" strike="noStrike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“</a:t>
            </a:r>
            <a:r>
              <a:rPr lang="it-IT" sz="1800" b="1" i="0" u="none" strike="noStrike" dirty="0" err="1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Academic</a:t>
            </a:r>
            <a:r>
              <a:rPr lang="it-IT" sz="1800" b="1" i="0" u="none" strike="noStrike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 mentoring: </a:t>
            </a:r>
            <a:r>
              <a:rPr lang="it-IT" sz="1800" b="1" i="0" u="none" strike="noStrike" dirty="0" err="1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why</a:t>
            </a:r>
            <a:r>
              <a:rPr lang="it-IT" sz="1800" b="1" i="0" u="none" strike="noStrike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 and </a:t>
            </a:r>
            <a:r>
              <a:rPr lang="it-IT" sz="1800" b="1" i="0" u="none" strike="noStrike" dirty="0" err="1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how</a:t>
            </a:r>
            <a:r>
              <a:rPr lang="it-IT" sz="1800" b="1" i="0" u="none" strike="noStrike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”</a:t>
            </a:r>
            <a:r>
              <a:rPr lang="it-IT" sz="1800" b="0" i="0" u="none" strike="noStrike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. L’obiettivo del tutorial è comprendere l'importanza del mentoring accademico e fornire gli strumenti per sviluppare relazioni di mentoring efficaci. Il tutorial, in inglese, è tenuto dalla Professoressa </a:t>
            </a:r>
            <a:r>
              <a:rPr lang="it-IT" sz="1800" b="1" i="0" u="none" strike="noStrike" dirty="0" err="1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Ellie</a:t>
            </a:r>
            <a:r>
              <a:rPr lang="it-IT" sz="1800" b="1" i="0" u="none" strike="noStrike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it-IT" sz="1800" b="1" i="0" u="none" strike="noStrike" dirty="0" err="1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Highwood</a:t>
            </a:r>
            <a:r>
              <a:rPr lang="it-IT" sz="1800" b="0" i="0" u="none" strike="noStrike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, Equity and </a:t>
            </a:r>
            <a:r>
              <a:rPr lang="it-IT" sz="1800" b="0" i="0" u="none" strike="noStrike" dirty="0" err="1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Diversity</a:t>
            </a:r>
            <a:r>
              <a:rPr lang="it-IT" sz="1800" b="0" i="0" u="none" strike="noStrike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 Consultant a </a:t>
            </a:r>
            <a:r>
              <a:rPr lang="it-IT" sz="1800" b="0" i="1" u="none" strike="noStrike" dirty="0" err="1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Equasense</a:t>
            </a:r>
            <a:r>
              <a:rPr lang="it-IT" sz="1800" b="0" i="0" u="none" strike="noStrike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 con ampia esperienza di </a:t>
            </a:r>
            <a:r>
              <a:rPr lang="it-IT" sz="1800" b="0" i="0" u="none" strike="noStrike" dirty="0" err="1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academic</a:t>
            </a:r>
            <a:r>
              <a:rPr lang="it-IT" sz="1800" b="0" i="0" u="none" strike="noStrike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 coaching e di design di programmi di mentoring, incluso per la Royal </a:t>
            </a:r>
            <a:r>
              <a:rPr lang="it-IT" sz="1800" b="0" i="0" u="none" strike="noStrike" dirty="0" err="1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Economic</a:t>
            </a:r>
            <a:r>
              <a:rPr lang="it-IT" sz="1800" b="0" i="0" u="none" strike="noStrike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 Society.</a:t>
            </a:r>
          </a:p>
          <a:p>
            <a:pPr marL="285750" indent="-285750" algn="just"/>
            <a:endParaRPr lang="it-IT" sz="1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285750" indent="-285750" algn="just"/>
            <a:r>
              <a:rPr lang="it-IT" sz="1800" b="1" dirty="0">
                <a:solidFill>
                  <a:srgbClr val="000000"/>
                </a:solidFill>
                <a:latin typeface="Calibri" panose="020F0502020204030204" pitchFamily="34" charset="0"/>
              </a:rPr>
              <a:t>Il meeting: </a:t>
            </a:r>
            <a:r>
              <a:rPr lang="it-IT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ESSERE ECONOMISTE</a:t>
            </a:r>
            <a:r>
              <a:rPr lang="it-IT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durante il quale la Commissione di genere presenterà la situazione del gender gap dell’università italiana (e in particolare della macro-area 13), verranno discusse con tutte le socie e con tutti i soci i possibili interventi da promuovere la parità di genere nell’università e sarà illustrato il programma delle iniziative per l’</a:t>
            </a:r>
            <a:r>
              <a:rPr lang="it-IT" sz="18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a.a</a:t>
            </a:r>
            <a:r>
              <a:rPr lang="it-IT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2023-24.  </a:t>
            </a:r>
          </a:p>
          <a:p>
            <a:pPr marL="285750" indent="-285750" algn="just"/>
            <a:endParaRPr lang="it-IT" sz="1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285750" indent="-285750" algn="just"/>
            <a:r>
              <a:rPr lang="it-IT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MEET THE AUTHOR</a:t>
            </a:r>
            <a:r>
              <a:rPr lang="it-IT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con </a:t>
            </a:r>
            <a:r>
              <a:rPr lang="it-IT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Matthias </a:t>
            </a:r>
            <a:r>
              <a:rPr lang="it-IT" sz="1800" b="1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Doepke</a:t>
            </a:r>
            <a:r>
              <a:rPr lang="it-IT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(London School of </a:t>
            </a:r>
            <a:r>
              <a:rPr lang="it-IT" sz="18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Economics</a:t>
            </a:r>
            <a:r>
              <a:rPr lang="it-IT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and </a:t>
            </a:r>
            <a:r>
              <a:rPr lang="it-IT" sz="18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Northwestern</a:t>
            </a:r>
            <a:r>
              <a:rPr lang="it-IT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University) dal titolo </a:t>
            </a:r>
            <a:r>
              <a:rPr lang="it-IT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 </a:t>
            </a:r>
            <a:r>
              <a:rPr lang="it-IT" sz="1800" b="1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Economics</a:t>
            </a:r>
            <a:r>
              <a:rPr lang="it-IT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of </a:t>
            </a:r>
            <a:r>
              <a:rPr lang="it-IT" sz="1800" b="1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Parenting</a:t>
            </a:r>
            <a:r>
              <a:rPr lang="it-IT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. Base on </a:t>
            </a:r>
            <a:r>
              <a:rPr lang="it-IT" sz="18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his</a:t>
            </a:r>
            <a:r>
              <a:rPr lang="it-IT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book </a:t>
            </a:r>
            <a:r>
              <a:rPr lang="it-IT" sz="1800" dirty="0">
                <a:solidFill>
                  <a:srgbClr val="0070AF"/>
                </a:solidFill>
                <a:effectLst/>
                <a:latin typeface="Lato" panose="020F0502020204030203" pitchFamily="34" charset="0"/>
              </a:rPr>
              <a:t>"Love, Money, and </a:t>
            </a:r>
            <a:r>
              <a:rPr lang="it-IT" sz="1800" dirty="0" err="1">
                <a:solidFill>
                  <a:srgbClr val="0070AF"/>
                </a:solidFill>
                <a:effectLst/>
                <a:latin typeface="Lato" panose="020F0502020204030203" pitchFamily="34" charset="0"/>
              </a:rPr>
              <a:t>Parenting</a:t>
            </a:r>
            <a:r>
              <a:rPr lang="it-IT" sz="1800" dirty="0">
                <a:solidFill>
                  <a:srgbClr val="0070AF"/>
                </a:solidFill>
                <a:effectLst/>
                <a:latin typeface="Lato" panose="020F0502020204030203" pitchFamily="34" charset="0"/>
              </a:rPr>
              <a:t>: How </a:t>
            </a:r>
            <a:r>
              <a:rPr lang="it-IT" sz="1800" dirty="0" err="1">
                <a:solidFill>
                  <a:srgbClr val="0070AF"/>
                </a:solidFill>
                <a:effectLst/>
                <a:latin typeface="Lato" panose="020F0502020204030203" pitchFamily="34" charset="0"/>
              </a:rPr>
              <a:t>Economics</a:t>
            </a:r>
            <a:r>
              <a:rPr lang="it-IT" sz="1800" dirty="0">
                <a:solidFill>
                  <a:srgbClr val="0070AF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it-IT" sz="1800" dirty="0" err="1">
                <a:solidFill>
                  <a:srgbClr val="0070AF"/>
                </a:solidFill>
                <a:effectLst/>
                <a:latin typeface="Lato" panose="020F0502020204030203" pitchFamily="34" charset="0"/>
              </a:rPr>
              <a:t>Explains</a:t>
            </a:r>
            <a:r>
              <a:rPr lang="it-IT" sz="1800" dirty="0">
                <a:solidFill>
                  <a:srgbClr val="0070AF"/>
                </a:solidFill>
                <a:effectLst/>
                <a:latin typeface="Lato" panose="020F0502020204030203" pitchFamily="34" charset="0"/>
              </a:rPr>
              <a:t> the Way </a:t>
            </a:r>
            <a:r>
              <a:rPr lang="it-IT" sz="1800" dirty="0" err="1">
                <a:solidFill>
                  <a:srgbClr val="0070AF"/>
                </a:solidFill>
                <a:effectLst/>
                <a:latin typeface="Lato" panose="020F0502020204030203" pitchFamily="34" charset="0"/>
              </a:rPr>
              <a:t>We</a:t>
            </a:r>
            <a:r>
              <a:rPr lang="it-IT" sz="1800" dirty="0">
                <a:solidFill>
                  <a:srgbClr val="0070AF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it-IT" sz="1800" dirty="0" err="1">
                <a:solidFill>
                  <a:srgbClr val="0070AF"/>
                </a:solidFill>
                <a:effectLst/>
                <a:latin typeface="Lato" panose="020F0502020204030203" pitchFamily="34" charset="0"/>
              </a:rPr>
              <a:t>Raise</a:t>
            </a:r>
            <a:r>
              <a:rPr lang="it-IT" sz="1800" dirty="0">
                <a:solidFill>
                  <a:srgbClr val="0070AF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it-IT" sz="1800" dirty="0" err="1">
                <a:solidFill>
                  <a:srgbClr val="0070AF"/>
                </a:solidFill>
                <a:effectLst/>
                <a:latin typeface="Lato" panose="020F0502020204030203" pitchFamily="34" charset="0"/>
              </a:rPr>
              <a:t>Our</a:t>
            </a:r>
            <a:r>
              <a:rPr lang="it-IT" sz="1800" dirty="0">
                <a:solidFill>
                  <a:srgbClr val="0070AF"/>
                </a:solidFill>
                <a:effectLst/>
                <a:latin typeface="Lato" panose="020F0502020204030203" pitchFamily="34" charset="0"/>
              </a:rPr>
              <a:t> Kids» </a:t>
            </a:r>
            <a:r>
              <a:rPr lang="it-IT" sz="1800" dirty="0">
                <a:effectLst/>
                <a:latin typeface="Lato" panose="020F0502020204030203" pitchFamily="34" charset="0"/>
              </a:rPr>
              <a:t>(2019, with </a:t>
            </a:r>
            <a:r>
              <a:rPr lang="it-IT" sz="1800" dirty="0" err="1">
                <a:effectLst/>
                <a:latin typeface="Lato" panose="020F0502020204030203" pitchFamily="34" charset="0"/>
              </a:rPr>
              <a:t>Zilibotti</a:t>
            </a:r>
            <a:r>
              <a:rPr lang="it-IT" sz="1800" dirty="0">
                <a:effectLst/>
                <a:latin typeface="Lato" panose="020F0502020204030203" pitchFamily="34" charset="0"/>
              </a:rPr>
              <a:t>) </a:t>
            </a:r>
            <a:endParaRPr lang="it-IT" sz="1100" dirty="0">
              <a:effectLst/>
            </a:endParaRPr>
          </a:p>
          <a:p>
            <a:pPr marL="285750" indent="-285750" algn="just"/>
            <a:endParaRPr lang="it-IT" sz="1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indent="0">
              <a:buFontTx/>
              <a:buNone/>
              <a:defRPr/>
            </a:pPr>
            <a:endParaRPr lang="it-IT" altLang="en-US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861471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olo 1"/>
          <p:cNvSpPr>
            <a:spLocks noGrp="1" noChangeArrowheads="1"/>
          </p:cNvSpPr>
          <p:nvPr>
            <p:ph type="title"/>
          </p:nvPr>
        </p:nvSpPr>
        <p:spPr>
          <a:xfrm>
            <a:off x="903288" y="188640"/>
            <a:ext cx="8229600" cy="720080"/>
          </a:xfrm>
        </p:spPr>
        <p:txBody>
          <a:bodyPr/>
          <a:lstStyle/>
          <a:p>
            <a:br>
              <a:rPr lang="it-IT" altLang="en-US" sz="2800" b="1" dirty="0">
                <a:solidFill>
                  <a:srgbClr val="336699"/>
                </a:solidFill>
                <a:latin typeface="Georgia" panose="02040502050405020303" pitchFamily="18" charset="0"/>
              </a:rPr>
            </a:br>
            <a:r>
              <a:rPr lang="it-IT" altLang="en-US" sz="2400" b="1" dirty="0">
                <a:solidFill>
                  <a:srgbClr val="336699"/>
                </a:solidFill>
                <a:latin typeface="Georgia" panose="02040502050405020303" pitchFamily="18" charset="0"/>
              </a:rPr>
              <a:t>Commissione di Genere (CdG)</a:t>
            </a:r>
            <a:br>
              <a:rPr lang="it-IT" altLang="en-US" sz="2400" b="1" dirty="0">
                <a:solidFill>
                  <a:srgbClr val="336699"/>
                </a:solidFill>
                <a:latin typeface="Georgia" panose="02040502050405020303" pitchFamily="18" charset="0"/>
              </a:rPr>
            </a:br>
            <a:r>
              <a:rPr lang="it-IT" altLang="en-US" sz="2400" b="1" dirty="0">
                <a:solidFill>
                  <a:srgbClr val="336699"/>
                </a:solidFill>
                <a:latin typeface="Georgia" panose="02040502050405020303" pitchFamily="18" charset="0"/>
              </a:rPr>
              <a:t>Altre Iniziative</a:t>
            </a:r>
            <a:br>
              <a:rPr lang="en-GB" altLang="en-US" sz="2000" b="1" dirty="0">
                <a:solidFill>
                  <a:srgbClr val="0070C0"/>
                </a:solidFill>
                <a:latin typeface="Georgia" panose="02040502050405020303" pitchFamily="18" charset="0"/>
              </a:rPr>
            </a:br>
            <a:endParaRPr lang="en-GB" altLang="en-US" sz="2000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  <p:pic>
        <p:nvPicPr>
          <p:cNvPr id="20483" name="Picture 5" descr="Logo SI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61" y="117141"/>
            <a:ext cx="908719" cy="90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6" name="Segnaposto contenuto 2"/>
          <p:cNvSpPr txBox="1">
            <a:spLocks/>
          </p:cNvSpPr>
          <p:nvPr/>
        </p:nvSpPr>
        <p:spPr bwMode="auto">
          <a:xfrm>
            <a:off x="457200" y="1295400"/>
            <a:ext cx="8229600" cy="51816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/>
            <a:r>
              <a:rPr lang="it-IT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Public Engagement Meeting all’Università di Bergamo, il 23.11.2023</a:t>
            </a:r>
            <a:r>
              <a:rPr lang="it-IT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it-IT" sz="1800" dirty="0">
                <a:solidFill>
                  <a:srgbClr val="000000"/>
                </a:solidFill>
                <a:latin typeface="Calibri" panose="020F0502020204030204" pitchFamily="34" charset="0"/>
              </a:rPr>
              <a:t>dal titolo: </a:t>
            </a:r>
            <a:r>
              <a:rPr lang="it-IT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Disparità di genere nell’educazione finanziaria in Italia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basato sul Rapporto 2023 "</a:t>
            </a: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donne, il lavoro e la crescita economica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", curato dagli economisti della Banca d'Italia, sui divari di genere nel mercato del lavoro in Italia, sui relativi impatti per la crescita economica e sulle politiche volte a ridurre tali disuguaglianze.</a:t>
            </a:r>
          </a:p>
          <a:p>
            <a:pPr marL="285750" indent="-285750" algn="just"/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/>
            <a:r>
              <a:rPr lang="it-IT" alt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Rielaborazione dei </a:t>
            </a:r>
            <a:r>
              <a:rPr lang="it-IT" altLang="en-US" sz="1800" b="1" dirty="0">
                <a:latin typeface="Calibri" panose="020F0502020204030204" pitchFamily="34" charset="0"/>
                <a:cs typeface="Times New Roman" panose="02020603050405020304" pitchFamily="18" charset="0"/>
              </a:rPr>
              <a:t>dati sulle carriere universitarie</a:t>
            </a:r>
            <a:r>
              <a:rPr lang="it-IT" alt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suddivisi per percentuali tra uomini e donne  per mostrarle sul </a:t>
            </a:r>
            <a:r>
              <a:rPr lang="it-IT" altLang="en-US" sz="1800" b="1" dirty="0">
                <a:latin typeface="Calibri" panose="020F0502020204030204" pitchFamily="34" charset="0"/>
                <a:cs typeface="Times New Roman" panose="02020603050405020304" pitchFamily="18" charset="0"/>
              </a:rPr>
              <a:t>sito della commissione </a:t>
            </a:r>
            <a:r>
              <a:rPr lang="it-IT" alt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di genere in un grafico che si </a:t>
            </a:r>
            <a:r>
              <a:rPr lang="it-IT" altLang="en-US" sz="18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autoaggiorna</a:t>
            </a:r>
            <a:endParaRPr lang="it-IT" altLang="en-US" sz="18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/>
            <a:endParaRPr lang="it-IT" sz="1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just"/>
            <a:endParaRPr lang="it-IT" sz="1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285750" indent="-285750" algn="just"/>
            <a:endParaRPr lang="it-IT" sz="1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indent="0">
              <a:buFontTx/>
              <a:buNone/>
              <a:defRPr/>
            </a:pPr>
            <a:endParaRPr lang="it-IT" altLang="en-US" sz="1400" dirty="0">
              <a:latin typeface="Georgia" panose="02040502050405020303" pitchFamily="18" charset="0"/>
            </a:endParaRPr>
          </a:p>
        </p:txBody>
      </p:sp>
      <p:pic>
        <p:nvPicPr>
          <p:cNvPr id="2" name="Immagine 1" descr="Immagine che contiene linea, Diagramma, diagramma, pendio&#10;&#10;Descrizione generata automaticamente">
            <a:extLst>
              <a:ext uri="{FF2B5EF4-FFF2-40B4-BE49-F238E27FC236}">
                <a16:creationId xmlns:a16="http://schemas.microsoft.com/office/drawing/2014/main" id="{E8426923-7718-4723-BC3C-12C1EDAD23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3816796"/>
            <a:ext cx="5486400" cy="289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51187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8319</TotalTime>
  <Words>307</Words>
  <Application>Microsoft Office PowerPoint</Application>
  <PresentationFormat>Presentazione su schermo (4:3)</PresentationFormat>
  <Paragraphs>12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Georgia</vt:lpstr>
      <vt:lpstr>Lato</vt:lpstr>
      <vt:lpstr>Struttura predefinita</vt:lpstr>
      <vt:lpstr> Commissione di Genere (CdG) Iniziative organizzate durante la conferenza SIE </vt:lpstr>
      <vt:lpstr> Commissione di Genere (CdG) Altre Iniziative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Roberta</dc:creator>
  <cp:lastModifiedBy>SABINA BALDINELLI</cp:lastModifiedBy>
  <cp:revision>656</cp:revision>
  <cp:lastPrinted>2022-10-17T08:21:14Z</cp:lastPrinted>
  <dcterms:created xsi:type="dcterms:W3CDTF">2017-09-28T13:02:49Z</dcterms:created>
  <dcterms:modified xsi:type="dcterms:W3CDTF">2024-01-15T11:10:55Z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