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858" r:id="rId2"/>
    <p:sldId id="875" r:id="rId3"/>
    <p:sldId id="874" r:id="rId4"/>
    <p:sldId id="873" r:id="rId5"/>
  </p:sldIdLst>
  <p:sldSz cx="9144000" cy="6858000" type="screen4x3"/>
  <p:notesSz cx="6761163" cy="99425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A CRISPIANI" initials="RC" lastIdx="2" clrIdx="0">
    <p:extLst>
      <p:ext uri="{19B8F6BF-5375-455C-9EA6-DF929625EA0E}">
        <p15:presenceInfo xmlns:p15="http://schemas.microsoft.com/office/powerpoint/2012/main" userId="S::X000125@pm.univpm.it::b2aa46db-62e5-47a7-9725-944c1065984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10" autoAdjust="0"/>
    <p:restoredTop sz="94708"/>
  </p:normalViewPr>
  <p:slideViewPr>
    <p:cSldViewPr>
      <p:cViewPr varScale="1">
        <p:scale>
          <a:sx n="81" d="100"/>
          <a:sy n="81" d="100"/>
        </p:scale>
        <p:origin x="109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254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885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D7FEAB4-C444-4261-B275-C0D308D6D80F}" type="datetimeFigureOut">
              <a:rPr lang="en-GB" altLang="en-US"/>
              <a:pPr>
                <a:defRPr/>
              </a:pPr>
              <a:t>15/01/2024</a:t>
            </a:fld>
            <a:endParaRPr lang="en-GB" alt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117" y="4784834"/>
            <a:ext cx="5408930" cy="3914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  <a:endParaRPr lang="en-GB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762" y="9443663"/>
            <a:ext cx="2929837" cy="49885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65E28A-43E1-4710-9A90-73F361C0A661}" type="slidenum">
              <a:rPr lang="en-GB" altLang="en-US"/>
              <a:pPr/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5946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CFD28-E6FB-42C7-BA1A-E7F92E3CB6D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07286558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5DDD4-744E-4C54-A615-C817694F2FF0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24593770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EF5AF8-9901-4912-B76B-1019251C1AC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493809368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99FDA1-644A-4F5D-8B65-61CDF750F743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43951164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5F946B-A61F-4BAF-BBEC-8C8A1181FC2F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773582799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F88068-5FE5-4196-A7AF-66B80D48CA0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374558651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8385A7-696F-4046-BA3A-D7371FF6D984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76619539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56D169-8396-4F93-8EB7-CB40BEEE6EB9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987398904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CBDADC-5F7D-4CD0-9786-8DE06066EC3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0484732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79AD6F-B394-4EFA-9BBB-D2E643978C4F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744886948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C5ED0-4158-4555-BE20-FC79333641E2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58734880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gli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2A2AA38-C555-4090-929E-D0AACECF1D06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 noChangeArrowheads="1"/>
          </p:cNvSpPr>
          <p:nvPr>
            <p:ph type="title"/>
          </p:nvPr>
        </p:nvSpPr>
        <p:spPr>
          <a:xfrm>
            <a:off x="903288" y="20638"/>
            <a:ext cx="8229600" cy="1274762"/>
          </a:xfrm>
        </p:spPr>
        <p:txBody>
          <a:bodyPr/>
          <a:lstStyle/>
          <a:p>
            <a:r>
              <a:rPr lang="it-IT" altLang="it-IT" sz="2800" b="1" dirty="0">
                <a:solidFill>
                  <a:srgbClr val="336699"/>
                </a:solidFill>
                <a:latin typeface="Georgia" panose="02040502050405020303" pitchFamily="18" charset="0"/>
              </a:rPr>
              <a:t>Commissione per la Ricerca, Università e Valutazione (CURV)</a:t>
            </a:r>
            <a:endParaRPr lang="en-GB" altLang="en-US" sz="32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pic>
        <p:nvPicPr>
          <p:cNvPr id="20483" name="Picture 5" descr="Logo S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6518"/>
            <a:ext cx="11430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Segnaposto contenuto 2"/>
          <p:cNvSpPr txBox="1">
            <a:spLocks/>
          </p:cNvSpPr>
          <p:nvPr/>
        </p:nvSpPr>
        <p:spPr bwMode="auto">
          <a:xfrm>
            <a:off x="533400" y="1524000"/>
            <a:ext cx="8153400" cy="495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>
                <a:srgbClr val="95A3D1"/>
              </a:buClr>
              <a:buSzPct val="75000"/>
              <a:buNone/>
              <a:defRPr/>
            </a:pPr>
            <a:r>
              <a:rPr lang="it-IT" sz="16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Le attività della CURV si sono incentrate principalmente su tre temi: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16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Finanziamenti alla ricerca di base (compresi i finanziamenti PNRR)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16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16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VQR e Dipartimenti di Eccellenza</a:t>
            </a:r>
          </a:p>
          <a:p>
            <a:pPr>
              <a:buClr>
                <a:srgbClr val="95A3D1"/>
              </a:buClr>
              <a:buSzPct val="75000"/>
              <a:buNone/>
              <a:defRPr/>
            </a:pPr>
            <a:r>
              <a:rPr lang="it-IT" sz="16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che sono stati sviluppati dai 3 corrispondenti gruppi di lavoro: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16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Finanziamenti alla ricerca di base: </a:t>
            </a:r>
            <a:r>
              <a:rPr lang="it-IT" sz="16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Biagi</a:t>
            </a:r>
            <a:r>
              <a:rPr lang="it-IT" sz="16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6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Nifo</a:t>
            </a:r>
            <a:r>
              <a:rPr lang="it-IT" sz="16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Crociata, </a:t>
            </a:r>
            <a:r>
              <a:rPr lang="it-IT" sz="1600" kern="1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Faggian</a:t>
            </a:r>
            <a:r>
              <a:rPr lang="it-IT" sz="16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Scuderi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sz="16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ASN: </a:t>
            </a:r>
            <a:r>
              <a:rPr lang="it-IT" sz="16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Fratini</a:t>
            </a:r>
            <a:r>
              <a:rPr lang="it-IT" sz="16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Bellino, </a:t>
            </a:r>
            <a:r>
              <a:rPr lang="it-IT" sz="1600" kern="1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Quatraro</a:t>
            </a:r>
            <a:r>
              <a:rPr lang="it-IT" sz="16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Roventini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sz="16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VQR: </a:t>
            </a:r>
            <a:r>
              <a:rPr lang="it-IT" sz="16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Vivarelli</a:t>
            </a:r>
            <a:r>
              <a:rPr lang="it-IT" sz="16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600" b="1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Sacchi</a:t>
            </a:r>
            <a:r>
              <a:rPr lang="it-IT" sz="16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Pierucci, Marrocu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it-IT" sz="1600" kern="1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6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gruppi di lavoro hanno condiviso sin dall’inizio l’approccio basato sulle evidenze empiriche a fondamento delle proposte presentate al Consiglio di Presidenza della SIE.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600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 qui, la necessità di creare (o continuare) con osservatori permanenti non solo su ASN, VQR e finanziamenti alla ricerca, ma anche su reclutamento (in particolare sulle posizioni di RTDA, Assegnisti, Post-doc, finanziate con fondi PNRR).</a:t>
            </a:r>
          </a:p>
          <a:p>
            <a:pPr>
              <a:buClr>
                <a:srgbClr val="95A3D1"/>
              </a:buClr>
              <a:buSzPct val="75000"/>
              <a:buNone/>
              <a:defRPr/>
            </a:pPr>
            <a:endParaRPr lang="it-IT" sz="1600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  <a:p>
            <a:pPr algn="ctr">
              <a:spcBef>
                <a:spcPct val="0"/>
              </a:spcBef>
              <a:buNone/>
              <a:defRPr/>
            </a:pPr>
            <a:endParaRPr lang="it-IT" sz="2400" b="1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  <a:p>
            <a:pPr algn="ctr">
              <a:spcBef>
                <a:spcPct val="0"/>
              </a:spcBef>
              <a:buNone/>
              <a:defRPr/>
            </a:pPr>
            <a:endParaRPr lang="it-IT" sz="2400" b="1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  <a:p>
            <a:pPr algn="ctr">
              <a:spcBef>
                <a:spcPct val="0"/>
              </a:spcBef>
              <a:buNone/>
              <a:defRPr/>
            </a:pPr>
            <a:endParaRPr lang="it-IT" sz="2400" b="1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  <a:p>
            <a:pPr algn="ctr">
              <a:spcBef>
                <a:spcPct val="0"/>
              </a:spcBef>
              <a:buNone/>
              <a:defRPr/>
            </a:pPr>
            <a:endParaRPr lang="it-IT" sz="2400" b="1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603455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 noChangeArrowheads="1"/>
          </p:cNvSpPr>
          <p:nvPr>
            <p:ph type="title"/>
          </p:nvPr>
        </p:nvSpPr>
        <p:spPr>
          <a:xfrm>
            <a:off x="903288" y="20638"/>
            <a:ext cx="8229600" cy="1274762"/>
          </a:xfrm>
        </p:spPr>
        <p:txBody>
          <a:bodyPr/>
          <a:lstStyle/>
          <a:p>
            <a:r>
              <a:rPr lang="it-IT" altLang="it-IT" sz="2800" b="1" dirty="0">
                <a:solidFill>
                  <a:srgbClr val="336699"/>
                </a:solidFill>
                <a:latin typeface="Georgia" panose="02040502050405020303" pitchFamily="18" charset="0"/>
              </a:rPr>
              <a:t>Commissione per la Ricerca, Università e Valutazione (CURV)</a:t>
            </a:r>
            <a:endParaRPr lang="en-GB" altLang="en-US" sz="32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pic>
        <p:nvPicPr>
          <p:cNvPr id="20483" name="Picture 5" descr="Logo S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6518"/>
            <a:ext cx="11430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Segnaposto contenuto 2"/>
          <p:cNvSpPr txBox="1">
            <a:spLocks/>
          </p:cNvSpPr>
          <p:nvPr/>
        </p:nvSpPr>
        <p:spPr bwMode="auto">
          <a:xfrm>
            <a:off x="495300" y="1524000"/>
            <a:ext cx="8153400" cy="5105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>
                <a:srgbClr val="95A3D1"/>
              </a:buClr>
              <a:buSzPct val="75000"/>
              <a:buNone/>
              <a:defRPr/>
            </a:pPr>
            <a:r>
              <a:rPr lang="it-IT" sz="20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Gruppo Finanziamenti Ricerca – principali attività</a:t>
            </a:r>
          </a:p>
          <a:p>
            <a:pPr>
              <a:spcBef>
                <a:spcPts val="1200"/>
              </a:spcBef>
              <a:buClr>
                <a:srgbClr val="95A3D1"/>
              </a:buClr>
              <a:buSzPct val="75000"/>
              <a:buNone/>
              <a:defRPr/>
            </a:pPr>
            <a:r>
              <a:rPr lang="it-IT" sz="20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Focus su del PNRR misura M4-C2 - Dalla ricerca all’Impresa. </a:t>
            </a:r>
          </a:p>
          <a:p>
            <a:pPr>
              <a:spcBef>
                <a:spcPts val="1200"/>
              </a:spcBef>
              <a:buClr>
                <a:srgbClr val="95A3D1"/>
              </a:buClr>
              <a:buSzPct val="75000"/>
              <a:buNone/>
              <a:defRPr/>
            </a:pPr>
            <a:r>
              <a:rPr lang="it-IT" sz="20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Mappatura di alcuni interventi che ricadono nella prima linea di investimenti (M4-C2.1):</a:t>
            </a:r>
          </a:p>
          <a:p>
            <a:pPr marL="342900" indent="-342900"/>
            <a:r>
              <a:rPr lang="it-IT" sz="15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Fondo per il programma nazionale ricerca (</a:t>
            </a:r>
            <a:r>
              <a:rPr lang="it-IT" sz="1500" kern="0" dirty="0" err="1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Pnr</a:t>
            </a:r>
            <a:r>
              <a:rPr lang="it-IT" sz="15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) e progetti di ricerca di significativo interesse nazionale (Prin) (1,8 mld).</a:t>
            </a:r>
          </a:p>
          <a:p>
            <a:pPr marL="342900" indent="-342900"/>
            <a:r>
              <a:rPr lang="it-IT" sz="15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Finanziamento di progetti presentati da giovani ricercatori (0,6 mld)</a:t>
            </a:r>
          </a:p>
          <a:p>
            <a:pPr marL="342900" indent="-342900"/>
            <a:r>
              <a:rPr lang="it-IT" sz="15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Partenariati allargati estesi a Università, centri di ricerca, imprese e finanziamento progetti di ricerca di base (1,61 mld).</a:t>
            </a:r>
          </a:p>
          <a:p>
            <a:pPr marL="342900" indent="-342900"/>
            <a:r>
              <a:rPr lang="it-IT" sz="15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Potenziamento strutture di ricerca e creazione di «campioni nazionali» di R&amp;S su Key </a:t>
            </a:r>
            <a:r>
              <a:rPr lang="it-IT" sz="1500" kern="0" dirty="0" err="1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Enabling</a:t>
            </a:r>
            <a:r>
              <a:rPr lang="it-IT" sz="15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 Technologies (1,6 mld)</a:t>
            </a:r>
          </a:p>
          <a:p>
            <a:pPr marL="342900" indent="-342900"/>
            <a:r>
              <a:rPr lang="it-IT" sz="15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Creazione e rafforzamento di «ecosistemi dell’innovazione», costruzione di «leader territoriali di R&amp;S» (1,3 mld)</a:t>
            </a:r>
          </a:p>
          <a:p>
            <a:pPr marL="342900" indent="-342900"/>
            <a:r>
              <a:rPr lang="it-IT" sz="15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Si prevede, inoltre, di mappare anche i nuovi centri di ricerca. </a:t>
            </a:r>
          </a:p>
          <a:p>
            <a:pPr algn="l">
              <a:spcBef>
                <a:spcPts val="1200"/>
              </a:spcBef>
              <a:buNone/>
            </a:pPr>
            <a:r>
              <a:rPr lang="it-IT" sz="20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Scadenza prevista per la raccolta dati </a:t>
            </a:r>
            <a:r>
              <a:rPr lang="it-IT" sz="2000" i="1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Gennaio 2024</a:t>
            </a:r>
            <a:r>
              <a:rPr lang="it-IT" sz="20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, presentazione dei risultati dell’analisi in un evento SIE orientativamente a </a:t>
            </a:r>
            <a:r>
              <a:rPr lang="it-IT" sz="2000" i="1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Marzo 2024</a:t>
            </a:r>
            <a:r>
              <a:rPr lang="it-IT" sz="20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.</a:t>
            </a:r>
          </a:p>
          <a:p>
            <a:pPr>
              <a:buClr>
                <a:srgbClr val="95A3D1"/>
              </a:buClr>
              <a:buSzPct val="75000"/>
              <a:buNone/>
              <a:defRPr/>
            </a:pPr>
            <a:endParaRPr lang="it-IT" sz="2400" b="1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  <a:p>
            <a:pPr algn="ctr">
              <a:spcBef>
                <a:spcPct val="0"/>
              </a:spcBef>
              <a:buNone/>
              <a:defRPr/>
            </a:pPr>
            <a:endParaRPr lang="it-IT" sz="2400" b="1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571545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 noChangeArrowheads="1"/>
          </p:cNvSpPr>
          <p:nvPr>
            <p:ph type="title"/>
          </p:nvPr>
        </p:nvSpPr>
        <p:spPr>
          <a:xfrm>
            <a:off x="879389" y="401638"/>
            <a:ext cx="8229600" cy="1274762"/>
          </a:xfrm>
        </p:spPr>
        <p:txBody>
          <a:bodyPr/>
          <a:lstStyle/>
          <a:p>
            <a:r>
              <a:rPr lang="it-IT" altLang="it-IT" sz="2800" b="1" dirty="0">
                <a:solidFill>
                  <a:srgbClr val="336699"/>
                </a:solidFill>
                <a:latin typeface="Georgia" panose="02040502050405020303" pitchFamily="18" charset="0"/>
              </a:rPr>
              <a:t>Commissione per la Ricerca, Università e Valutazione (CURV)</a:t>
            </a:r>
            <a:endParaRPr lang="en-GB" altLang="en-US" sz="32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pic>
        <p:nvPicPr>
          <p:cNvPr id="20483" name="Picture 5" descr="Logo S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6518"/>
            <a:ext cx="11430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Segnaposto contenuto 2"/>
          <p:cNvSpPr txBox="1">
            <a:spLocks/>
          </p:cNvSpPr>
          <p:nvPr/>
        </p:nvSpPr>
        <p:spPr bwMode="auto">
          <a:xfrm>
            <a:off x="495300" y="1676400"/>
            <a:ext cx="8153400" cy="495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>
                <a:srgbClr val="95A3D1"/>
              </a:buClr>
              <a:buSzPct val="75000"/>
              <a:buNone/>
              <a:defRPr/>
            </a:pPr>
            <a:r>
              <a:rPr lang="it-IT" sz="20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Gruppo ASN – principali attività </a:t>
            </a:r>
          </a:p>
          <a:p>
            <a:pPr>
              <a:buClr>
                <a:srgbClr val="95A3D1"/>
              </a:buClr>
              <a:buSzPct val="75000"/>
              <a:buNone/>
              <a:defRPr/>
            </a:pPr>
            <a:endParaRPr lang="it-IT" sz="2000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  <a:p>
            <a:pPr marL="285750" indent="-285750" algn="just"/>
            <a:r>
              <a:rPr lang="it-IT" sz="2000" b="0" i="0" u="none" strike="noStrike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Dati e analisi dei risultati ASN: </a:t>
            </a:r>
            <a:r>
              <a:rPr lang="it-IT" sz="20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Aggiornamento dell’Archivio ASN predisposto e alimentato dalla Segreteria SIE sino alla tornata 2018-2020</a:t>
            </a:r>
          </a:p>
          <a:p>
            <a:pPr algn="just">
              <a:buNone/>
            </a:pPr>
            <a:endParaRPr lang="it-IT" sz="2000" b="0" i="0" u="none" strike="noStrike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285750" indent="-285750" algn="just"/>
            <a:r>
              <a:rPr lang="it-IT" sz="2000" b="0" i="0" u="none" strike="noStrike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Analisi criteri inclusione riviste in fascia A e valori soglia per ASN. </a:t>
            </a:r>
          </a:p>
          <a:p>
            <a:pPr>
              <a:buClr>
                <a:srgbClr val="95A3D1"/>
              </a:buClr>
              <a:buSzPct val="75000"/>
              <a:buNone/>
              <a:defRPr/>
            </a:pPr>
            <a:endParaRPr lang="it-IT" sz="2000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  <a:p>
            <a:pPr marL="342900" indent="-342900">
              <a:buClr>
                <a:srgbClr val="95A3D1"/>
              </a:buClr>
              <a:buSzPct val="75000"/>
              <a:defRPr/>
            </a:pPr>
            <a:r>
              <a:rPr lang="it-IT" sz="20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Analisi delle proposte di Riforma dell’ASN</a:t>
            </a:r>
          </a:p>
          <a:p>
            <a:pPr algn="ctr">
              <a:spcBef>
                <a:spcPct val="0"/>
              </a:spcBef>
              <a:buNone/>
              <a:defRPr/>
            </a:pPr>
            <a:endParaRPr lang="it-IT" sz="2400" b="1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  <a:p>
            <a:pPr algn="ctr">
              <a:spcBef>
                <a:spcPct val="0"/>
              </a:spcBef>
              <a:buNone/>
              <a:defRPr/>
            </a:pPr>
            <a:endParaRPr lang="it-IT" sz="2400" b="1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  <a:p>
            <a:pPr algn="ctr">
              <a:spcBef>
                <a:spcPct val="0"/>
              </a:spcBef>
              <a:buNone/>
              <a:defRPr/>
            </a:pPr>
            <a:endParaRPr lang="it-IT" sz="2400" b="1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047613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 noChangeArrowheads="1"/>
          </p:cNvSpPr>
          <p:nvPr>
            <p:ph type="title"/>
          </p:nvPr>
        </p:nvSpPr>
        <p:spPr>
          <a:xfrm>
            <a:off x="903288" y="20638"/>
            <a:ext cx="8229600" cy="1274762"/>
          </a:xfrm>
        </p:spPr>
        <p:txBody>
          <a:bodyPr/>
          <a:lstStyle/>
          <a:p>
            <a:r>
              <a:rPr lang="it-IT" altLang="it-IT" sz="2800" b="1" dirty="0">
                <a:solidFill>
                  <a:srgbClr val="336699"/>
                </a:solidFill>
                <a:latin typeface="Georgia" panose="02040502050405020303" pitchFamily="18" charset="0"/>
              </a:rPr>
              <a:t>Commissione per la Ricerca, Università e Valutazione (CURV)</a:t>
            </a:r>
            <a:endParaRPr lang="en-GB" altLang="en-US" sz="32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pic>
        <p:nvPicPr>
          <p:cNvPr id="20483" name="Picture 5" descr="Logo S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6518"/>
            <a:ext cx="114300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Segnaposto contenuto 2"/>
          <p:cNvSpPr txBox="1">
            <a:spLocks/>
          </p:cNvSpPr>
          <p:nvPr/>
        </p:nvSpPr>
        <p:spPr bwMode="auto">
          <a:xfrm>
            <a:off x="533400" y="1524000"/>
            <a:ext cx="8153400" cy="495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>
                <a:srgbClr val="95A3D1"/>
              </a:buClr>
              <a:buSzPct val="75000"/>
              <a:buNone/>
              <a:defRPr/>
            </a:pPr>
            <a:r>
              <a:rPr lang="it-IT" sz="20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Gruppo VQR – principali attività</a:t>
            </a:r>
          </a:p>
          <a:p>
            <a:pPr marL="342900" indent="-342900">
              <a:spcBef>
                <a:spcPts val="1200"/>
              </a:spcBef>
              <a:buClr>
                <a:srgbClr val="95A3D1"/>
              </a:buClr>
              <a:buSzPct val="75000"/>
              <a:defRPr/>
            </a:pPr>
            <a:r>
              <a:rPr lang="it-IT" sz="20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Predisposizione del documento SIE con osservazioni sul Bando VQR reso disponibile da ANVUR in fase di consultazione dal 25/09/2023 all’11/10/2023.</a:t>
            </a:r>
            <a:br>
              <a:rPr lang="it-IT" sz="20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</a:br>
            <a:r>
              <a:rPr lang="it-IT" sz="20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Il documento è stato condiviso con i rappresentanti CUN di Area 13, con l’Accademia dei Lincei e con gli uffici ricerca di alcuni atenei.</a:t>
            </a:r>
          </a:p>
          <a:p>
            <a:pPr>
              <a:buClr>
                <a:srgbClr val="95A3D1"/>
              </a:buClr>
              <a:buSzPct val="75000"/>
              <a:buNone/>
              <a:defRPr/>
            </a:pPr>
            <a:endParaRPr lang="it-IT" sz="2000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  <a:p>
            <a:pPr marL="342900" indent="-342900">
              <a:buClr>
                <a:srgbClr val="95A3D1"/>
              </a:buClr>
              <a:buSzPct val="75000"/>
              <a:defRPr/>
            </a:pPr>
            <a:r>
              <a:rPr lang="it-IT" sz="20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Predisposizione del documento SIE indirizzato ai futuri componenti del GEV 13a sulle modalità di valutazione dei prodotti.</a:t>
            </a:r>
          </a:p>
          <a:p>
            <a:pPr>
              <a:buClr>
                <a:srgbClr val="95A3D1"/>
              </a:buClr>
              <a:buSzPct val="75000"/>
              <a:buNone/>
              <a:defRPr/>
            </a:pPr>
            <a:endParaRPr lang="it-IT" sz="2000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  <a:p>
            <a:pPr marL="342900" indent="-342900">
              <a:buClr>
                <a:srgbClr val="95A3D1"/>
              </a:buClr>
              <a:buSzPct val="75000"/>
              <a:defRPr/>
            </a:pPr>
            <a:r>
              <a:rPr lang="it-IT" sz="2000" kern="0" dirty="0">
                <a:solidFill>
                  <a:srgbClr val="000000"/>
                </a:solidFill>
                <a:latin typeface="Georgia" panose="02040502050405020303" pitchFamily="18" charset="0"/>
                <a:cs typeface="Arial"/>
              </a:rPr>
              <a:t>Predisposizione della richiesta al MUR dei dati sulla valutazione dei progetti presentati dai Dipartimenti ammessi alla partecipazione al bando sui Dipartimenti di Eccellenza.</a:t>
            </a:r>
          </a:p>
          <a:p>
            <a:pPr marL="342900" indent="-342900">
              <a:buClr>
                <a:srgbClr val="95A3D1"/>
              </a:buClr>
              <a:buSzPct val="75000"/>
              <a:defRPr/>
            </a:pPr>
            <a:endParaRPr lang="it-IT" sz="2000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  <a:p>
            <a:pPr algn="ctr">
              <a:spcBef>
                <a:spcPct val="0"/>
              </a:spcBef>
              <a:buNone/>
              <a:defRPr/>
            </a:pPr>
            <a:endParaRPr lang="it-IT" sz="2400" b="1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  <a:p>
            <a:pPr algn="ctr">
              <a:spcBef>
                <a:spcPct val="0"/>
              </a:spcBef>
              <a:buNone/>
              <a:defRPr/>
            </a:pPr>
            <a:endParaRPr lang="it-IT" sz="2400" b="1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  <a:p>
            <a:pPr algn="ctr">
              <a:spcBef>
                <a:spcPct val="0"/>
              </a:spcBef>
              <a:buNone/>
              <a:defRPr/>
            </a:pPr>
            <a:endParaRPr lang="it-IT" sz="2400" b="1" kern="0" dirty="0">
              <a:solidFill>
                <a:srgbClr val="000000"/>
              </a:solidFill>
              <a:latin typeface="Georgia" panose="02040502050405020303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517748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8419</TotalTime>
  <Words>496</Words>
  <Application>Microsoft Office PowerPoint</Application>
  <PresentationFormat>Presentazione su schermo (4:3)</PresentationFormat>
  <Paragraphs>44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Georgia</vt:lpstr>
      <vt:lpstr>Symbol</vt:lpstr>
      <vt:lpstr>Struttura predefinita</vt:lpstr>
      <vt:lpstr>Commissione per la Ricerca, Università e Valutazione (CURV)</vt:lpstr>
      <vt:lpstr>Commissione per la Ricerca, Università e Valutazione (CURV)</vt:lpstr>
      <vt:lpstr>Commissione per la Ricerca, Università e Valutazione (CURV)</vt:lpstr>
      <vt:lpstr>Commissione per la Ricerca, Università e Valutazione (CURV)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Roberta</dc:creator>
  <cp:lastModifiedBy>SABINA BALDINELLI</cp:lastModifiedBy>
  <cp:revision>661</cp:revision>
  <cp:lastPrinted>2022-10-17T08:21:14Z</cp:lastPrinted>
  <dcterms:created xsi:type="dcterms:W3CDTF">2017-09-28T13:02:49Z</dcterms:created>
  <dcterms:modified xsi:type="dcterms:W3CDTF">2024-01-15T11:04:50Z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