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34" r:id="rId2"/>
    <p:sldId id="435" r:id="rId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CRISPIANI" initials="RC" lastIdx="1" clrIdx="0">
    <p:extLst>
      <p:ext uri="{19B8F6BF-5375-455C-9EA6-DF929625EA0E}">
        <p15:presenceInfo xmlns:p15="http://schemas.microsoft.com/office/powerpoint/2012/main" userId="S::X000125@pm.univpm.it::b2aa46db-62e5-47a7-9725-944c106598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2" autoAdjust="0"/>
    <p:restoredTop sz="94694"/>
  </p:normalViewPr>
  <p:slideViewPr>
    <p:cSldViewPr>
      <p:cViewPr varScale="1">
        <p:scale>
          <a:sx n="81" d="100"/>
          <a:sy n="81" d="100"/>
        </p:scale>
        <p:origin x="112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54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7FEAB4-C444-4261-B275-C0D308D6D80F}" type="datetimeFigureOut">
              <a:rPr lang="en-GB" altLang="en-US"/>
              <a:pPr>
                <a:defRPr/>
              </a:pPr>
              <a:t>15/01/2024</a:t>
            </a:fld>
            <a:endParaRPr lang="en-GB" alt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65E28A-43E1-4710-9A90-73F361C0A661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946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CFD28-E6FB-42C7-BA1A-E7F92E3CB6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7286558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5DDD4-744E-4C54-A615-C817694F2F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4593770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F5AF8-9901-4912-B76B-1019251C1AC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9380936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9FDA1-644A-4F5D-8B65-61CDF750F74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43951164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F946B-A61F-4BAF-BBEC-8C8A1181FC2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7358279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88068-5FE5-4196-A7AF-66B80D48CA0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7455865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385A7-696F-4046-BA3A-D7371FF6D98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66195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6D169-8396-4F93-8EB7-CB40BEEE6EB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8739890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BDADC-5F7D-4CD0-9786-8DE06066EC3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484732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9AD6F-B394-4EFA-9BBB-D2E643978C4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4488694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C5ED0-4158-4555-BE20-FC79333641E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873488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A2AA38-C555-4090-929E-D0AACECF1D0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20638"/>
            <a:ext cx="8229600" cy="1274762"/>
          </a:xfrm>
        </p:spPr>
        <p:txBody>
          <a:bodyPr/>
          <a:lstStyle/>
          <a:p>
            <a: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per la Divulgazione Scientifica e la Comunicazione (CDSC)</a:t>
            </a:r>
            <a:endParaRPr lang="en-GB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152400" y="1219200"/>
            <a:ext cx="8839200" cy="563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0" indent="-342900" algn="ctr">
              <a:buClr>
                <a:srgbClr val="CCCC99"/>
              </a:buClr>
              <a:buSzPct val="90000"/>
              <a:buNone/>
              <a:defRPr/>
            </a:pPr>
            <a:r>
              <a:rPr lang="it-IT" sz="2800" b="1" kern="0" dirty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Sviluppo dei social network SIE</a:t>
            </a:r>
          </a:p>
          <a:p>
            <a:pPr marL="342900" lvl="0" indent="-342900">
              <a:buClr>
                <a:srgbClr val="CCCC99"/>
              </a:buClr>
              <a:buSzPct val="90000"/>
              <a:buFont typeface="Wingdings" pitchFamily="2" charset="2"/>
              <a:buChar char="n"/>
              <a:defRPr/>
            </a:pPr>
            <a:endParaRPr lang="it-IT" sz="900" kern="0" dirty="0">
              <a:solidFill>
                <a:srgbClr val="666699"/>
              </a:solidFill>
              <a:latin typeface="Arial"/>
              <a:ea typeface="+mn-ea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r>
              <a:rPr lang="it-IT" sz="2600" kern="0" dirty="0">
                <a:solidFill>
                  <a:srgbClr val="000000"/>
                </a:solidFill>
                <a:latin typeface="Arial"/>
                <a:cs typeface="Arial"/>
              </a:rPr>
              <a:t>           </a:t>
            </a:r>
            <a:r>
              <a:rPr lang="it-IT" sz="2600" b="1" kern="0" dirty="0">
                <a:solidFill>
                  <a:srgbClr val="0070C0"/>
                </a:solidFill>
                <a:latin typeface="Arial"/>
                <a:cs typeface="Arial"/>
              </a:rPr>
              <a:t>SIE</a:t>
            </a:r>
            <a:r>
              <a:rPr lang="it-IT" sz="2600" kern="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cs typeface="Arial"/>
              </a:rPr>
              <a:t>visualizzazioni: </a:t>
            </a:r>
            <a:r>
              <a:rPr lang="en-GB" sz="2400" b="1" kern="0" dirty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21.293</a:t>
            </a:r>
            <a:r>
              <a:rPr lang="en-GB" sz="2400" b="1" kern="0" dirty="0">
                <a:solidFill>
                  <a:srgbClr val="FF0000"/>
                </a:solidFill>
                <a:latin typeface="Arial"/>
                <a:cs typeface="Arial"/>
              </a:rPr>
              <a:t> e </a:t>
            </a:r>
            <a:r>
              <a:rPr lang="en-GB" sz="2400" b="1" kern="0" dirty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325</a:t>
            </a:r>
            <a:r>
              <a:rPr lang="en-GB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2400" b="1" kern="0" dirty="0" err="1">
                <a:solidFill>
                  <a:srgbClr val="FF0000"/>
                </a:solidFill>
                <a:latin typeface="Arial"/>
                <a:cs typeface="Arial"/>
              </a:rPr>
              <a:t>iscritti</a:t>
            </a:r>
            <a:r>
              <a:rPr lang="en-GB" sz="2400" b="1" kern="0" dirty="0">
                <a:solidFill>
                  <a:srgbClr val="FF0000"/>
                </a:solidFill>
                <a:latin typeface="Arial"/>
                <a:cs typeface="Arial"/>
              </a:rPr>
              <a:t> al 10/10/2023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), n. 12 playlists con 142 “prodotti di divulgazione scientifica e didattica dell’economia” </a:t>
            </a: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r>
              <a:rPr lang="it-IT" sz="1600" b="1" kern="0" dirty="0">
                <a:solidFill>
                  <a:srgbClr val="000000"/>
                </a:solidFill>
                <a:latin typeface="Arial"/>
                <a:cs typeface="Arial"/>
              </a:rPr>
              <a:t>Secondo canale </a:t>
            </a:r>
            <a:r>
              <a:rPr lang="it-IT" sz="1600" b="1" kern="0" dirty="0" err="1">
                <a:solidFill>
                  <a:srgbClr val="000000"/>
                </a:solidFill>
                <a:latin typeface="Arial"/>
                <a:cs typeface="Arial"/>
              </a:rPr>
              <a:t>YouTube</a:t>
            </a:r>
            <a:r>
              <a:rPr lang="it-IT" sz="1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it-IT" sz="1600" b="1" kern="0" dirty="0">
                <a:solidFill>
                  <a:srgbClr val="0070C0"/>
                </a:solidFill>
                <a:latin typeface="Arial"/>
                <a:cs typeface="Arial"/>
              </a:rPr>
              <a:t>SIE</a:t>
            </a:r>
            <a:r>
              <a:rPr lang="it-IT" sz="1600" kern="0" dirty="0">
                <a:solidFill>
                  <a:srgbClr val="000000"/>
                </a:solidFill>
                <a:latin typeface="Arial"/>
                <a:cs typeface="Arial"/>
              </a:rPr>
              <a:t> (“</a:t>
            </a:r>
            <a:r>
              <a:rPr lang="it-IT" sz="1600" kern="0" dirty="0">
                <a:solidFill>
                  <a:srgbClr val="0070C0"/>
                </a:solidFill>
                <a:latin typeface="Arial"/>
                <a:cs typeface="Arial"/>
              </a:rPr>
              <a:t>Gli Economisti SIE fanno divulgazione</a:t>
            </a:r>
            <a:r>
              <a:rPr lang="it-IT" sz="1600" kern="0" dirty="0">
                <a:solidFill>
                  <a:srgbClr val="000000"/>
                </a:solidFill>
                <a:latin typeface="Arial"/>
                <a:cs typeface="Arial"/>
              </a:rPr>
              <a:t>”) </a:t>
            </a:r>
            <a:r>
              <a:rPr lang="it-IT" sz="1600" kern="0" dirty="0" err="1">
                <a:solidFill>
                  <a:srgbClr val="000000"/>
                </a:solidFill>
                <a:latin typeface="Arial"/>
                <a:cs typeface="Arial"/>
              </a:rPr>
              <a:t>in-progress</a:t>
            </a:r>
            <a:endParaRPr lang="it-IT" sz="1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endParaRPr lang="it-IT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            (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cs typeface="Arial"/>
              </a:rPr>
              <a:t>followers: </a:t>
            </a:r>
            <a:r>
              <a:rPr lang="en-GB" sz="2400" b="1" kern="0" dirty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1.624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cs typeface="Arial"/>
              </a:rPr>
              <a:t> al 10/10/2023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)  </a:t>
            </a: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endParaRPr lang="it-IT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         (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cs typeface="Arial"/>
              </a:rPr>
              <a:t>followers: 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602</a:t>
            </a:r>
            <a:r>
              <a:rPr lang="it-IT" alt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al 10/10/2023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endParaRPr lang="it-IT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endParaRPr lang="it-IT" sz="11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None/>
              <a:defRPr/>
            </a:pPr>
            <a:r>
              <a:rPr lang="it-IT" sz="2400" b="1" kern="0" dirty="0">
                <a:solidFill>
                  <a:srgbClr val="0070C0"/>
                </a:solidFill>
                <a:latin typeface="Arial"/>
                <a:cs typeface="Arial"/>
              </a:rPr>
              <a:t>LinkedIn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cs typeface="Arial"/>
              </a:rPr>
              <a:t>followers: </a:t>
            </a:r>
            <a:r>
              <a:rPr lang="it-IT" sz="2400" b="1" kern="0" dirty="0">
                <a:solidFill>
                  <a:srgbClr val="FF0000"/>
                </a:solidFill>
                <a:latin typeface="Arial"/>
                <a:ea typeface="+mn-ea"/>
                <a:cs typeface="Arial"/>
              </a:rPr>
              <a:t>112</a:t>
            </a:r>
            <a:r>
              <a:rPr lang="it-IT" alt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al 10/10/2023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lvl="1">
              <a:buClr>
                <a:srgbClr val="95A3D1"/>
              </a:buClr>
              <a:buSzPct val="75000"/>
              <a:buFont typeface="Wingdings" pitchFamily="2" charset="2"/>
              <a:buChar char="n"/>
              <a:defRPr/>
            </a:pPr>
            <a:endParaRPr lang="it-IT" sz="11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95A3D1"/>
              </a:buClr>
              <a:buSzPct val="75000"/>
              <a:buFont typeface="Wingdings" pitchFamily="2" charset="2"/>
              <a:buChar char="n"/>
              <a:defRPr/>
            </a:pPr>
            <a:endParaRPr lang="it-IT" sz="1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it-IT" sz="2800" b="1" dirty="0">
              <a:solidFill>
                <a:srgbClr val="336699"/>
              </a:solidFill>
              <a:latin typeface="Georgia" panose="02040502050405020303" pitchFamily="18" charset="0"/>
              <a:cs typeface="+mj-cs"/>
            </a:endParaRPr>
          </a:p>
        </p:txBody>
      </p:sp>
      <p:pic>
        <p:nvPicPr>
          <p:cNvPr id="5" name="Im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548" y="1958468"/>
            <a:ext cx="14128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768" y="3811587"/>
            <a:ext cx="1319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799" y="4774810"/>
            <a:ext cx="56515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603455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20638"/>
            <a:ext cx="8229600" cy="1274762"/>
          </a:xfrm>
        </p:spPr>
        <p:txBody>
          <a:bodyPr/>
          <a:lstStyle/>
          <a:p>
            <a: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per la Divulgazione Scientifica e la Comunicazione (CDSC)</a:t>
            </a:r>
            <a:endParaRPr lang="en-GB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buNone/>
              <a:defRPr/>
            </a:pPr>
            <a:endParaRPr lang="it-IT" sz="2000" b="1" dirty="0">
              <a:solidFill>
                <a:schemeClr val="bg2"/>
              </a:solidFill>
            </a:endParaRPr>
          </a:p>
          <a:p>
            <a:pPr>
              <a:spcBef>
                <a:spcPts val="600"/>
              </a:spcBef>
              <a:buNone/>
              <a:defRPr/>
            </a:pPr>
            <a:endParaRPr lang="it-IT" sz="2000" b="1" dirty="0">
              <a:solidFill>
                <a:schemeClr val="bg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it-IT" sz="2000" b="1" dirty="0">
                <a:solidFill>
                  <a:schemeClr val="bg2"/>
                </a:solidFill>
              </a:rPr>
              <a:t> Videointerviste</a:t>
            </a:r>
            <a:r>
              <a:rPr lang="it-IT" sz="2000" dirty="0"/>
              <a:t> </a:t>
            </a:r>
            <a:r>
              <a:rPr lang="it-IT" sz="2000" b="1" dirty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SIE – Terza Missione: Quando l’Università incontra la società civile</a:t>
            </a:r>
            <a:r>
              <a:rPr lang="it-IT" sz="2000" b="1" dirty="0"/>
              <a:t>»</a:t>
            </a:r>
            <a:r>
              <a:rPr lang="it-IT" sz="2000" dirty="0"/>
              <a:t>: 3 realizzate e disponibili su </a:t>
            </a:r>
            <a:r>
              <a:rPr lang="it-IT" sz="2000" dirty="0" err="1"/>
              <a:t>YoutubeSIE</a:t>
            </a:r>
            <a:r>
              <a:rPr lang="it-IT" sz="2000" dirty="0"/>
              <a:t>;</a:t>
            </a:r>
          </a:p>
          <a:p>
            <a:pPr>
              <a:spcBef>
                <a:spcPts val="600"/>
              </a:spcBef>
              <a:defRPr/>
            </a:pPr>
            <a:endParaRPr lang="it-IT" sz="2000" dirty="0"/>
          </a:p>
          <a:p>
            <a:pPr>
              <a:spcBef>
                <a:spcPts val="600"/>
              </a:spcBef>
              <a:defRPr/>
            </a:pPr>
            <a:r>
              <a:rPr lang="it-IT" sz="2000" b="1" dirty="0">
                <a:solidFill>
                  <a:schemeClr val="bg2"/>
                </a:solidFill>
              </a:rPr>
              <a:t> Videointerviste</a:t>
            </a:r>
            <a:r>
              <a:rPr lang="it-IT" sz="2000" b="1" dirty="0"/>
              <a:t> «</a:t>
            </a:r>
            <a:r>
              <a:rPr lang="it-IT" sz="2000" b="1" dirty="0">
                <a:solidFill>
                  <a:srgbClr val="FF0000"/>
                </a:solidFill>
              </a:rPr>
              <a:t>SIE – Le Interviste</a:t>
            </a:r>
            <a:r>
              <a:rPr lang="it-IT" sz="2000" b="1" dirty="0"/>
              <a:t>»</a:t>
            </a:r>
            <a:r>
              <a:rPr lang="it-IT" sz="2000" dirty="0"/>
              <a:t>: 42 realizzate e disponibili su </a:t>
            </a:r>
            <a:r>
              <a:rPr lang="it-IT" sz="2000" dirty="0" err="1"/>
              <a:t>YoutubeSIE</a:t>
            </a:r>
            <a:r>
              <a:rPr lang="it-IT" sz="2000" dirty="0"/>
              <a:t>;</a:t>
            </a:r>
          </a:p>
          <a:p>
            <a:pPr>
              <a:spcBef>
                <a:spcPts val="600"/>
              </a:spcBef>
              <a:defRPr/>
            </a:pPr>
            <a:endParaRPr lang="it-IT" sz="2000" b="1" dirty="0">
              <a:solidFill>
                <a:schemeClr val="bg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it-IT" sz="2000" b="1" dirty="0">
                <a:solidFill>
                  <a:schemeClr val="bg2"/>
                </a:solidFill>
              </a:rPr>
              <a:t> Interviste telefoniche</a:t>
            </a:r>
            <a:r>
              <a:rPr lang="it-IT" sz="2000" dirty="0"/>
              <a:t> </a:t>
            </a:r>
            <a:r>
              <a:rPr lang="it-IT" sz="2000" b="1" dirty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SIE – Economia in pillole</a:t>
            </a:r>
            <a:r>
              <a:rPr lang="it-IT" sz="2000" b="1" dirty="0"/>
              <a:t>»</a:t>
            </a:r>
            <a:r>
              <a:rPr lang="it-IT" sz="2000" dirty="0"/>
              <a:t>: 26 realizzate e disponibili su </a:t>
            </a:r>
            <a:r>
              <a:rPr lang="it-IT" sz="2000" dirty="0" err="1"/>
              <a:t>YoutubeSIE</a:t>
            </a:r>
            <a:r>
              <a:rPr lang="it-IT" sz="2000" dirty="0"/>
              <a:t>;</a:t>
            </a:r>
          </a:p>
          <a:p>
            <a:pPr>
              <a:spcBef>
                <a:spcPts val="600"/>
              </a:spcBef>
              <a:buNone/>
              <a:defRPr/>
            </a:pPr>
            <a:endParaRPr lang="it-IT" sz="2000" dirty="0"/>
          </a:p>
          <a:p>
            <a:pPr>
              <a:spcBef>
                <a:spcPts val="600"/>
              </a:spcBef>
              <a:defRPr/>
            </a:pPr>
            <a:r>
              <a:rPr lang="it-IT" sz="2000" b="1" dirty="0">
                <a:solidFill>
                  <a:schemeClr val="bg2"/>
                </a:solidFill>
              </a:rPr>
              <a:t> Brevi </a:t>
            </a:r>
            <a:r>
              <a:rPr lang="it-IT" sz="2000" b="1" dirty="0" err="1">
                <a:solidFill>
                  <a:schemeClr val="bg2"/>
                </a:solidFill>
              </a:rPr>
              <a:t>videopresentazioni</a:t>
            </a:r>
            <a:r>
              <a:rPr lang="it-IT" sz="2000" b="1" dirty="0">
                <a:solidFill>
                  <a:schemeClr val="bg2"/>
                </a:solidFill>
              </a:rPr>
              <a:t> </a:t>
            </a:r>
            <a:r>
              <a:rPr lang="it-IT" sz="2000" b="1" dirty="0" err="1">
                <a:solidFill>
                  <a:schemeClr val="bg2"/>
                </a:solidFill>
              </a:rPr>
              <a:t>paper</a:t>
            </a:r>
            <a:r>
              <a:rPr lang="it-IT" sz="2000" b="1" dirty="0">
                <a:solidFill>
                  <a:schemeClr val="bg2"/>
                </a:solidFill>
              </a:rPr>
              <a:t> scientifici </a:t>
            </a:r>
            <a:r>
              <a:rPr lang="it-IT" sz="2000" b="1" dirty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SIE </a:t>
            </a:r>
            <a:r>
              <a:rPr lang="it-IT" sz="2000" b="1" dirty="0" err="1">
                <a:solidFill>
                  <a:srgbClr val="FF0000"/>
                </a:solidFill>
              </a:rPr>
              <a:t>Economic</a:t>
            </a:r>
            <a:r>
              <a:rPr lang="it-IT" sz="2000" b="1" dirty="0">
                <a:solidFill>
                  <a:srgbClr val="FF0000"/>
                </a:solidFill>
              </a:rPr>
              <a:t> Digest</a:t>
            </a:r>
            <a:r>
              <a:rPr lang="it-IT" sz="2000" dirty="0"/>
              <a:t>»: 17 realizzate e disponibili su </a:t>
            </a:r>
            <a:r>
              <a:rPr lang="it-IT" sz="2000" dirty="0" err="1"/>
              <a:t>Youtube</a:t>
            </a:r>
            <a:r>
              <a:rPr lang="it-IT" sz="2000" dirty="0"/>
              <a:t> SIE.</a:t>
            </a:r>
          </a:p>
          <a:p>
            <a:pPr>
              <a:spcBef>
                <a:spcPts val="600"/>
              </a:spcBef>
              <a:buNone/>
              <a:defRPr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4603455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7090</TotalTime>
  <Words>162</Words>
  <Application>Microsoft Office PowerPoint</Application>
  <PresentationFormat>Presentazione su schermo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Struttura predefinita</vt:lpstr>
      <vt:lpstr>Commissione per la Divulgazione Scientifica e la Comunicazione (CDSC)</vt:lpstr>
      <vt:lpstr>Commissione per la Divulgazione Scientifica e la Comunicazione (CDSC)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Roberta</dc:creator>
  <cp:lastModifiedBy>SABINA BALDINELLI</cp:lastModifiedBy>
  <cp:revision>426</cp:revision>
  <cp:lastPrinted>2018-10-25T20:02:42Z</cp:lastPrinted>
  <dcterms:created xsi:type="dcterms:W3CDTF">2017-09-28T13:02:49Z</dcterms:created>
  <dcterms:modified xsi:type="dcterms:W3CDTF">2024-01-15T10:59:54Z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