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277" r:id="rId2"/>
    <p:sldId id="274" r:id="rId3"/>
    <p:sldId id="278" r:id="rId4"/>
    <p:sldId id="276" r:id="rId5"/>
    <p:sldId id="265" r:id="rId6"/>
    <p:sldId id="279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FF"/>
    <a:srgbClr val="CBD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vn1\961_Dir\Presentazioni\Trento%2025%20ottobre%202014\Copia%20di%20Deteriorati%20su%20prestiti%20(imprese)%20per%20ATECO_GG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3.xlsx"/><Relationship Id="rId1" Type="http://schemas.openxmlformats.org/officeDocument/2006/relationships/themeOverride" Target="../theme/themeOverride5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4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Foglio2!$B$3</c:f>
              <c:strCache>
                <c:ptCount val="1"/>
                <c:pt idx="0">
                  <c:v>Quota % di sportelli delle piccole banche (2002)</c:v>
                </c:pt>
              </c:strCache>
            </c:strRef>
          </c:tx>
          <c:spPr>
            <a:ln w="41275">
              <a:solidFill>
                <a:srgbClr val="0070C0"/>
              </a:solidFill>
            </a:ln>
          </c:spPr>
          <c:marker>
            <c:symbol val="none"/>
          </c:marker>
          <c:val>
            <c:numRef>
              <c:f>Foglio2!$B$4:$B$102</c:f>
              <c:numCache>
                <c:formatCode>General</c:formatCode>
                <c:ptCount val="99"/>
                <c:pt idx="0">
                  <c:v>14.258301162200462</c:v>
                </c:pt>
                <c:pt idx="1">
                  <c:v>14.704100266280108</c:v>
                </c:pt>
                <c:pt idx="2">
                  <c:v>15.161373035576887</c:v>
                </c:pt>
                <c:pt idx="3">
                  <c:v>15.630260363132962</c:v>
                </c:pt>
                <c:pt idx="4">
                  <c:v>16.11089495765852</c:v>
                </c:pt>
                <c:pt idx="5">
                  <c:v>16.603400657448205</c:v>
                </c:pt>
                <c:pt idx="6">
                  <c:v>17.107891731494</c:v>
                </c:pt>
                <c:pt idx="7">
                  <c:v>17.62447217002358</c:v>
                </c:pt>
                <c:pt idx="8">
                  <c:v>18.153234966930746</c:v>
                </c:pt>
                <c:pt idx="9">
                  <c:v>18.694261396804638</c:v>
                </c:pt>
                <c:pt idx="10">
                  <c:v>19.247620289503576</c:v>
                </c:pt>
                <c:pt idx="11">
                  <c:v>19.813367305456183</c:v>
                </c:pt>
                <c:pt idx="12">
                  <c:v>20.391544215103398</c:v>
                </c:pt>
                <c:pt idx="13">
                  <c:v>20.982178186118201</c:v>
                </c:pt>
                <c:pt idx="14">
                  <c:v>21.585281082251459</c:v>
                </c:pt>
                <c:pt idx="15">
                  <c:v>22.200848777849707</c:v>
                </c:pt>
                <c:pt idx="16">
                  <c:v>22.828860492270262</c:v>
                </c:pt>
                <c:pt idx="17">
                  <c:v>23.469278148577626</c:v>
                </c:pt>
                <c:pt idx="18">
                  <c:v>24.122045761039036</c:v>
                </c:pt>
                <c:pt idx="19">
                  <c:v>24.787088856042985</c:v>
                </c:pt>
                <c:pt idx="20">
                  <c:v>25.464313931138971</c:v>
                </c:pt>
                <c:pt idx="21">
                  <c:v>26.15360795693643</c:v>
                </c:pt>
                <c:pt idx="22">
                  <c:v>26.854837926602599</c:v>
                </c:pt>
                <c:pt idx="23">
                  <c:v>27.567850457660132</c:v>
                </c:pt>
                <c:pt idx="24">
                  <c:v>28.292471450702745</c:v>
                </c:pt>
                <c:pt idx="25">
                  <c:v>29.028505809518901</c:v>
                </c:pt>
                <c:pt idx="26">
                  <c:v>29.775737226938176</c:v>
                </c:pt>
                <c:pt idx="27">
                  <c:v>30.53392804049032</c:v>
                </c:pt>
                <c:pt idx="28">
                  <c:v>31.302819161693002</c:v>
                </c:pt>
                <c:pt idx="29">
                  <c:v>32.082130082460694</c:v>
                </c:pt>
                <c:pt idx="30">
                  <c:v>32.871558961754396</c:v>
                </c:pt>
                <c:pt idx="31">
                  <c:v>33.670782795171057</c:v>
                </c:pt>
                <c:pt idx="32">
                  <c:v>34.479457669705702</c:v>
                </c:pt>
                <c:pt idx="33">
                  <c:v>35.297219105409148</c:v>
                </c:pt>
                <c:pt idx="34">
                  <c:v>36.123682485115808</c:v>
                </c:pt>
                <c:pt idx="35">
                  <c:v>36.958443572831811</c:v>
                </c:pt>
                <c:pt idx="36">
                  <c:v>37.801079120759283</c:v>
                </c:pt>
                <c:pt idx="37">
                  <c:v>38.651147564294355</c:v>
                </c:pt>
                <c:pt idx="38">
                  <c:v>39.508189803679215</c:v>
                </c:pt>
                <c:pt idx="39">
                  <c:v>40.371730070321213</c:v>
                </c:pt>
                <c:pt idx="40">
                  <c:v>41.241276875119873</c:v>
                </c:pt>
                <c:pt idx="41">
                  <c:v>42.116324035475166</c:v>
                </c:pt>
                <c:pt idx="42">
                  <c:v>42.996351776994466</c:v>
                </c:pt>
                <c:pt idx="43">
                  <c:v>43.88082790527956</c:v>
                </c:pt>
                <c:pt idx="44">
                  <c:v>44.769209042567468</c:v>
                </c:pt>
                <c:pt idx="45">
                  <c:v>45.660941923426257</c:v>
                </c:pt>
                <c:pt idx="46">
                  <c:v>46.555464743178973</c:v>
                </c:pt>
                <c:pt idx="47">
                  <c:v>47.452208552250688</c:v>
                </c:pt>
                <c:pt idx="48">
                  <c:v>48.350598689212333</c:v>
                </c:pt>
                <c:pt idx="49">
                  <c:v>49.250056244937959</c:v>
                </c:pt>
                <c:pt idx="50">
                  <c:v>50.149999550001624</c:v>
                </c:pt>
                <c:pt idx="51">
                  <c:v>51.049845677222486</c:v>
                </c:pt>
                <c:pt idx="52">
                  <c:v>51.949011951124582</c:v>
                </c:pt>
                <c:pt idx="53">
                  <c:v>52.8469174560122</c:v>
                </c:pt>
                <c:pt idx="54">
                  <c:v>53.742984534374948</c:v>
                </c:pt>
                <c:pt idx="55">
                  <c:v>54.636640267427971</c:v>
                </c:pt>
                <c:pt idx="56">
                  <c:v>55.527317929759903</c:v>
                </c:pt>
                <c:pt idx="57">
                  <c:v>56.414458410304313</c:v>
                </c:pt>
                <c:pt idx="58">
                  <c:v>57.297511592162195</c:v>
                </c:pt>
                <c:pt idx="59">
                  <c:v>58.17593768418363</c:v>
                </c:pt>
                <c:pt idx="60">
                  <c:v>59.04920849765638</c:v>
                </c:pt>
                <c:pt idx="61">
                  <c:v>59.91680866194573</c:v>
                </c:pt>
                <c:pt idx="62">
                  <c:v>60.778236773472727</c:v>
                </c:pt>
                <c:pt idx="63">
                  <c:v>61.633006473003903</c:v>
                </c:pt>
                <c:pt idx="64">
                  <c:v>62.48064744684293</c:v>
                </c:pt>
                <c:pt idx="65">
                  <c:v>63.320706348158481</c:v>
                </c:pt>
                <c:pt idx="66">
                  <c:v>64.152747635343189</c:v>
                </c:pt>
                <c:pt idx="67">
                  <c:v>64.97635432496881</c:v>
                </c:pt>
                <c:pt idx="68">
                  <c:v>65.79112865757341</c:v>
                </c:pt>
                <c:pt idx="69">
                  <c:v>66.596692675182027</c:v>
                </c:pt>
                <c:pt idx="70">
                  <c:v>67.392688710113021</c:v>
                </c:pt>
                <c:pt idx="71">
                  <c:v>68.178779785254179</c:v>
                </c:pt>
                <c:pt idx="72">
                  <c:v>68.954649926596829</c:v>
                </c:pt>
                <c:pt idx="73">
                  <c:v>69.720004389389544</c:v>
                </c:pt>
                <c:pt idx="74">
                  <c:v>70.474569799809103</c:v>
                </c:pt>
                <c:pt idx="75">
                  <c:v>71.218094214541523</c:v>
                </c:pt>
                <c:pt idx="76">
                  <c:v>71.950347101117885</c:v>
                </c:pt>
                <c:pt idx="77">
                  <c:v>72.671119242254207</c:v>
                </c:pt>
                <c:pt idx="78">
                  <c:v>73.380222567800985</c:v>
                </c:pt>
                <c:pt idx="79">
                  <c:v>74.077489918215406</c:v>
                </c:pt>
                <c:pt idx="80">
                  <c:v>74.762774743726752</c:v>
                </c:pt>
                <c:pt idx="81">
                  <c:v>75.435950743573059</c:v>
                </c:pt>
                <c:pt idx="82">
                  <c:v>76.096911449847468</c:v>
                </c:pt>
                <c:pt idx="83">
                  <c:v>76.745569760604496</c:v>
                </c:pt>
                <c:pt idx="84">
                  <c:v>77.381857426945373</c:v>
                </c:pt>
                <c:pt idx="85">
                  <c:v>78.005724498825487</c:v>
                </c:pt>
                <c:pt idx="86">
                  <c:v>78.617138734312704</c:v>
                </c:pt>
                <c:pt idx="87">
                  <c:v>79.216084976974216</c:v>
                </c:pt>
                <c:pt idx="88">
                  <c:v>79.802564505983298</c:v>
                </c:pt>
                <c:pt idx="89">
                  <c:v>80.376594363422086</c:v>
                </c:pt>
                <c:pt idx="90">
                  <c:v>80.938206663114443</c:v>
                </c:pt>
                <c:pt idx="91">
                  <c:v>81.487447885156286</c:v>
                </c:pt>
                <c:pt idx="92">
                  <c:v>82.024378160125366</c:v>
                </c:pt>
                <c:pt idx="93">
                  <c:v>82.549070546749675</c:v>
                </c:pt>
                <c:pt idx="94">
                  <c:v>83.061610306598126</c:v>
                </c:pt>
                <c:pt idx="95">
                  <c:v>83.562094179130824</c:v>
                </c:pt>
                <c:pt idx="96">
                  <c:v>84.050629660213175</c:v>
                </c:pt>
                <c:pt idx="97">
                  <c:v>84.527334286960027</c:v>
                </c:pt>
                <c:pt idx="98">
                  <c:v>85.445767106303478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496960"/>
        <c:axId val="105498880"/>
      </c:lineChart>
      <c:catAx>
        <c:axId val="105496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>
                  <a:defRPr sz="1000"/>
                </a:pPr>
                <a:r>
                  <a:rPr lang="it-IT" sz="1000" dirty="0">
                    <a:latin typeface="Arial" pitchFamily="34" charset="0"/>
                    <a:cs typeface="Arial" pitchFamily="34" charset="0"/>
                  </a:rPr>
                  <a:t>Percentuale di addetti non agricoli occupati in PMI nel SLL (1996)</a:t>
                </a:r>
              </a:p>
            </c:rich>
          </c:tx>
          <c:layout>
            <c:manualLayout>
              <c:xMode val="edge"/>
              <c:yMode val="edge"/>
              <c:x val="0.27346096404943288"/>
              <c:y val="0.92950971549300554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it-IT"/>
          </a:p>
        </c:txPr>
        <c:crossAx val="105498880"/>
        <c:crosses val="autoZero"/>
        <c:auto val="1"/>
        <c:lblAlgn val="ctr"/>
        <c:lblOffset val="100"/>
        <c:noMultiLvlLbl val="0"/>
      </c:catAx>
      <c:valAx>
        <c:axId val="105498880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it-IT"/>
          </a:p>
        </c:txPr>
        <c:crossAx val="105496960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13134087876622477"/>
          <c:y val="0.13152964171589221"/>
          <c:w val="0.35731698905787357"/>
          <c:h val="8.4078699353555816E-2"/>
        </c:manualLayout>
      </c:layout>
      <c:overlay val="1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5489209747458889E-2"/>
          <c:y val="3.2871711783987033E-2"/>
          <c:w val="0.93452210187223328"/>
          <c:h val="0.84296678177905804"/>
        </c:manualLayout>
      </c:layout>
      <c:lineChart>
        <c:grouping val="standard"/>
        <c:varyColors val="0"/>
        <c:ser>
          <c:idx val="0"/>
          <c:order val="0"/>
          <c:tx>
            <c:strRef>
              <c:f>Foglio2!$E$3</c:f>
              <c:strCache>
                <c:ptCount val="1"/>
                <c:pt idx="0">
                  <c:v>Quota % di sportelli delle piccole banche (2002)</c:v>
                </c:pt>
              </c:strCache>
            </c:strRef>
          </c:tx>
          <c:spPr>
            <a:ln w="44450">
              <a:solidFill>
                <a:srgbClr val="C00000"/>
              </a:solidFill>
            </a:ln>
          </c:spPr>
          <c:marker>
            <c:symbol val="none"/>
          </c:marker>
          <c:val>
            <c:numRef>
              <c:f>Foglio2!$E$4:$E$102</c:f>
              <c:numCache>
                <c:formatCode>General</c:formatCode>
                <c:ptCount val="99"/>
                <c:pt idx="0">
                  <c:v>13.788127552548968</c:v>
                </c:pt>
                <c:pt idx="1">
                  <c:v>13.788127552548968</c:v>
                </c:pt>
                <c:pt idx="2">
                  <c:v>13.788127552548968</c:v>
                </c:pt>
                <c:pt idx="3">
                  <c:v>13.788127552548968</c:v>
                </c:pt>
                <c:pt idx="4">
                  <c:v>13.788127552548968</c:v>
                </c:pt>
                <c:pt idx="5">
                  <c:v>13.788127552548968</c:v>
                </c:pt>
                <c:pt idx="6">
                  <c:v>13.788127552548968</c:v>
                </c:pt>
                <c:pt idx="7">
                  <c:v>13.788127552548968</c:v>
                </c:pt>
                <c:pt idx="8">
                  <c:v>13.788127552548968</c:v>
                </c:pt>
                <c:pt idx="9">
                  <c:v>13.788127552548968</c:v>
                </c:pt>
                <c:pt idx="10">
                  <c:v>13.788127552548968</c:v>
                </c:pt>
                <c:pt idx="11">
                  <c:v>13.788127552548968</c:v>
                </c:pt>
                <c:pt idx="12">
                  <c:v>13.788127552548968</c:v>
                </c:pt>
                <c:pt idx="13">
                  <c:v>13.788127552548968</c:v>
                </c:pt>
                <c:pt idx="14">
                  <c:v>13.788127552548968</c:v>
                </c:pt>
                <c:pt idx="15">
                  <c:v>13.788127552548968</c:v>
                </c:pt>
                <c:pt idx="16">
                  <c:v>13.788127552548968</c:v>
                </c:pt>
                <c:pt idx="17">
                  <c:v>13.788127552548968</c:v>
                </c:pt>
                <c:pt idx="18">
                  <c:v>13.788127552548968</c:v>
                </c:pt>
                <c:pt idx="19">
                  <c:v>13.788127552548968</c:v>
                </c:pt>
                <c:pt idx="20">
                  <c:v>13.788127552548968</c:v>
                </c:pt>
                <c:pt idx="21">
                  <c:v>13.788127552548968</c:v>
                </c:pt>
                <c:pt idx="22">
                  <c:v>13.788127552548968</c:v>
                </c:pt>
                <c:pt idx="23">
                  <c:v>13.788127552548968</c:v>
                </c:pt>
                <c:pt idx="24">
                  <c:v>13.788127552548968</c:v>
                </c:pt>
                <c:pt idx="25">
                  <c:v>18.527642271348167</c:v>
                </c:pt>
                <c:pt idx="26">
                  <c:v>18.527642271348167</c:v>
                </c:pt>
                <c:pt idx="27">
                  <c:v>18.527642271348167</c:v>
                </c:pt>
                <c:pt idx="28">
                  <c:v>18.527642271348167</c:v>
                </c:pt>
                <c:pt idx="29">
                  <c:v>18.527642271348167</c:v>
                </c:pt>
                <c:pt idx="30">
                  <c:v>18.527642271348167</c:v>
                </c:pt>
                <c:pt idx="31">
                  <c:v>18.527642271348167</c:v>
                </c:pt>
                <c:pt idx="32">
                  <c:v>18.527642271348167</c:v>
                </c:pt>
                <c:pt idx="33">
                  <c:v>18.527642271348167</c:v>
                </c:pt>
                <c:pt idx="34">
                  <c:v>18.527642271348167</c:v>
                </c:pt>
                <c:pt idx="35">
                  <c:v>18.527642271348167</c:v>
                </c:pt>
                <c:pt idx="36">
                  <c:v>18.527642271348167</c:v>
                </c:pt>
                <c:pt idx="37">
                  <c:v>18.527642271348167</c:v>
                </c:pt>
                <c:pt idx="38">
                  <c:v>18.527642271348167</c:v>
                </c:pt>
                <c:pt idx="39">
                  <c:v>18.527642271348167</c:v>
                </c:pt>
                <c:pt idx="40">
                  <c:v>18.527642271348167</c:v>
                </c:pt>
                <c:pt idx="41">
                  <c:v>18.527642271348167</c:v>
                </c:pt>
                <c:pt idx="42">
                  <c:v>18.527642271348167</c:v>
                </c:pt>
                <c:pt idx="43">
                  <c:v>18.527642271348167</c:v>
                </c:pt>
                <c:pt idx="44">
                  <c:v>18.527642271348167</c:v>
                </c:pt>
                <c:pt idx="45">
                  <c:v>18.527642271348167</c:v>
                </c:pt>
                <c:pt idx="46">
                  <c:v>18.527642271348167</c:v>
                </c:pt>
                <c:pt idx="47">
                  <c:v>18.527642271348167</c:v>
                </c:pt>
                <c:pt idx="48">
                  <c:v>18.527642271348167</c:v>
                </c:pt>
                <c:pt idx="49">
                  <c:v>18.527642271348167</c:v>
                </c:pt>
                <c:pt idx="50">
                  <c:v>6.5497642500294715</c:v>
                </c:pt>
                <c:pt idx="51">
                  <c:v>6.5497642500294715</c:v>
                </c:pt>
                <c:pt idx="52">
                  <c:v>6.5497642500294715</c:v>
                </c:pt>
                <c:pt idx="53">
                  <c:v>6.5497642500294715</c:v>
                </c:pt>
                <c:pt idx="54">
                  <c:v>6.5497642500294715</c:v>
                </c:pt>
                <c:pt idx="55">
                  <c:v>6.5497642500294715</c:v>
                </c:pt>
                <c:pt idx="56">
                  <c:v>6.5497642500294715</c:v>
                </c:pt>
                <c:pt idx="57">
                  <c:v>6.5497642500294715</c:v>
                </c:pt>
                <c:pt idx="58">
                  <c:v>6.5497642500294715</c:v>
                </c:pt>
                <c:pt idx="59">
                  <c:v>6.5497642500294715</c:v>
                </c:pt>
                <c:pt idx="60">
                  <c:v>6.5497642500294715</c:v>
                </c:pt>
                <c:pt idx="61">
                  <c:v>6.5497642500294715</c:v>
                </c:pt>
                <c:pt idx="62">
                  <c:v>6.5497642500294715</c:v>
                </c:pt>
                <c:pt idx="63">
                  <c:v>6.5497642500294715</c:v>
                </c:pt>
                <c:pt idx="64">
                  <c:v>6.5497642500294715</c:v>
                </c:pt>
                <c:pt idx="65">
                  <c:v>6.5497642500294715</c:v>
                </c:pt>
                <c:pt idx="66">
                  <c:v>6.5497642500294715</c:v>
                </c:pt>
                <c:pt idx="67">
                  <c:v>6.5497642500294715</c:v>
                </c:pt>
                <c:pt idx="68">
                  <c:v>6.5497642500294715</c:v>
                </c:pt>
                <c:pt idx="69">
                  <c:v>6.5497642500294715</c:v>
                </c:pt>
                <c:pt idx="70">
                  <c:v>6.5497642500294715</c:v>
                </c:pt>
                <c:pt idx="71">
                  <c:v>6.5497642500294715</c:v>
                </c:pt>
                <c:pt idx="72">
                  <c:v>6.5497642500294715</c:v>
                </c:pt>
                <c:pt idx="73">
                  <c:v>6.5497642500294715</c:v>
                </c:pt>
                <c:pt idx="74">
                  <c:v>6.5497642500294715</c:v>
                </c:pt>
                <c:pt idx="75">
                  <c:v>3.7724174793664216</c:v>
                </c:pt>
                <c:pt idx="76">
                  <c:v>3.7724174793664216</c:v>
                </c:pt>
                <c:pt idx="77">
                  <c:v>3.7724174793664216</c:v>
                </c:pt>
                <c:pt idx="78">
                  <c:v>3.7724174793664216</c:v>
                </c:pt>
                <c:pt idx="79">
                  <c:v>3.7724174793664216</c:v>
                </c:pt>
                <c:pt idx="80">
                  <c:v>3.7724174793664216</c:v>
                </c:pt>
                <c:pt idx="81">
                  <c:v>3.7724174793664216</c:v>
                </c:pt>
                <c:pt idx="82">
                  <c:v>3.7724174793664216</c:v>
                </c:pt>
                <c:pt idx="83">
                  <c:v>3.7724174793664216</c:v>
                </c:pt>
                <c:pt idx="84">
                  <c:v>3.7724174793664216</c:v>
                </c:pt>
                <c:pt idx="85">
                  <c:v>3.7724174793664216</c:v>
                </c:pt>
                <c:pt idx="86">
                  <c:v>3.7724174793664216</c:v>
                </c:pt>
                <c:pt idx="87">
                  <c:v>3.7724174793664216</c:v>
                </c:pt>
                <c:pt idx="88">
                  <c:v>3.7724174793664216</c:v>
                </c:pt>
                <c:pt idx="89">
                  <c:v>3.7724174793664216</c:v>
                </c:pt>
                <c:pt idx="90">
                  <c:v>3.7724174793664216</c:v>
                </c:pt>
                <c:pt idx="91">
                  <c:v>3.7724174793664216</c:v>
                </c:pt>
                <c:pt idx="92">
                  <c:v>3.7724174793664216</c:v>
                </c:pt>
                <c:pt idx="93">
                  <c:v>3.7724174793664216</c:v>
                </c:pt>
                <c:pt idx="94">
                  <c:v>3.7724174793664216</c:v>
                </c:pt>
                <c:pt idx="95">
                  <c:v>3.7724174793664216</c:v>
                </c:pt>
                <c:pt idx="96">
                  <c:v>3.7724174793664216</c:v>
                </c:pt>
                <c:pt idx="97">
                  <c:v>3.7724174793664216</c:v>
                </c:pt>
                <c:pt idx="98">
                  <c:v>3.7724174793664216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520512"/>
        <c:axId val="105559552"/>
      </c:lineChart>
      <c:catAx>
        <c:axId val="105520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r>
                  <a:rPr lang="it-IT" dirty="0">
                    <a:latin typeface="Arial" pitchFamily="34" charset="0"/>
                    <a:cs typeface="Arial" pitchFamily="34" charset="0"/>
                  </a:rPr>
                  <a:t>Percentili della distribuzione dell'indicatore di concentrazione settoriale dei SLL (1996) </a:t>
                </a:r>
              </a:p>
            </c:rich>
          </c:tx>
          <c:layout>
            <c:manualLayout>
              <c:xMode val="edge"/>
              <c:yMode val="edge"/>
              <c:x val="0.19962836640864384"/>
              <c:y val="0.93794854637528646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it-IT"/>
          </a:p>
        </c:txPr>
        <c:crossAx val="105559552"/>
        <c:crosses val="autoZero"/>
        <c:auto val="1"/>
        <c:lblAlgn val="ctr"/>
        <c:lblOffset val="100"/>
        <c:noMultiLvlLbl val="0"/>
      </c:catAx>
      <c:valAx>
        <c:axId val="105559552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it-IT"/>
          </a:p>
        </c:txPr>
        <c:crossAx val="105520512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60268065580616015"/>
          <c:y val="0.12637522895144826"/>
          <c:w val="0.37169320657261934"/>
          <c:h val="7.8988608981331629E-2"/>
        </c:manualLayout>
      </c:layout>
      <c:overlay val="1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it-IT" sz="16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Prestiti deteriorati per settore di attività economica</a:t>
            </a:r>
          </a:p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it-IT" sz="1600" b="0" i="1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(valori percentuali)</a:t>
            </a:r>
            <a:endParaRPr lang="it-IT" sz="1600" dirty="0"/>
          </a:p>
        </c:rich>
      </c:tx>
      <c:layout>
        <c:manualLayout>
          <c:xMode val="edge"/>
          <c:yMode val="edge"/>
          <c:x val="0.23026532272816838"/>
          <c:y val="0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272064495151845"/>
          <c:y val="0.11232154227428472"/>
          <c:w val="0.79869485470732204"/>
          <c:h val="0.63510343810824998"/>
        </c:manualLayout>
      </c:layout>
      <c:lineChart>
        <c:grouping val="standard"/>
        <c:varyColors val="0"/>
        <c:ser>
          <c:idx val="3"/>
          <c:order val="0"/>
          <c:tx>
            <c:strRef>
              <c:f>'[Copia di Deteriorati su prestiti (imprese) per ATECO_GG.xls]table_DEFA_ATECO'!$J$6</c:f>
              <c:strCache>
                <c:ptCount val="1"/>
                <c:pt idx="0">
                  <c:v>Agricoltura</c:v>
                </c:pt>
              </c:strCache>
            </c:strRef>
          </c:tx>
          <c:spPr>
            <a:ln w="38100">
              <a:solidFill>
                <a:schemeClr val="tx1"/>
              </a:solidFill>
              <a:prstDash val="solid"/>
            </a:ln>
          </c:spPr>
          <c:marker>
            <c:symbol val="square"/>
            <c:size val="5"/>
            <c:spPr>
              <a:noFill/>
              <a:ln w="9525">
                <a:noFill/>
              </a:ln>
            </c:spPr>
          </c:marker>
          <c:cat>
            <c:numRef>
              <c:f>'[Copia di Deteriorati su prestiti (imprese) per ATECO_GG.xls]table_DEFA_ATECO'!$I$7:$I$109</c:f>
              <c:numCache>
                <c:formatCode>mmm\ yyyy</c:formatCode>
                <c:ptCount val="103"/>
                <c:pt idx="0">
                  <c:v>38718</c:v>
                </c:pt>
                <c:pt idx="1">
                  <c:v>38749</c:v>
                </c:pt>
                <c:pt idx="2">
                  <c:v>38777</c:v>
                </c:pt>
                <c:pt idx="3">
                  <c:v>38808</c:v>
                </c:pt>
                <c:pt idx="4">
                  <c:v>38838</c:v>
                </c:pt>
                <c:pt idx="5">
                  <c:v>38869</c:v>
                </c:pt>
                <c:pt idx="6">
                  <c:v>38899</c:v>
                </c:pt>
                <c:pt idx="7">
                  <c:v>38930</c:v>
                </c:pt>
                <c:pt idx="8">
                  <c:v>38961</c:v>
                </c:pt>
                <c:pt idx="9">
                  <c:v>38991</c:v>
                </c:pt>
                <c:pt idx="10">
                  <c:v>39022</c:v>
                </c:pt>
                <c:pt idx="11">
                  <c:v>39052</c:v>
                </c:pt>
                <c:pt idx="12">
                  <c:v>39083</c:v>
                </c:pt>
                <c:pt idx="13">
                  <c:v>39114</c:v>
                </c:pt>
                <c:pt idx="14">
                  <c:v>39142</c:v>
                </c:pt>
                <c:pt idx="15">
                  <c:v>39173</c:v>
                </c:pt>
                <c:pt idx="16">
                  <c:v>39203</c:v>
                </c:pt>
                <c:pt idx="17">
                  <c:v>39234</c:v>
                </c:pt>
                <c:pt idx="18">
                  <c:v>39264</c:v>
                </c:pt>
                <c:pt idx="19">
                  <c:v>39295</c:v>
                </c:pt>
                <c:pt idx="20">
                  <c:v>39326</c:v>
                </c:pt>
                <c:pt idx="21">
                  <c:v>39356</c:v>
                </c:pt>
                <c:pt idx="22">
                  <c:v>39387</c:v>
                </c:pt>
                <c:pt idx="23">
                  <c:v>39417</c:v>
                </c:pt>
                <c:pt idx="24">
                  <c:v>39448</c:v>
                </c:pt>
                <c:pt idx="25">
                  <c:v>39479</c:v>
                </c:pt>
                <c:pt idx="26">
                  <c:v>39508</c:v>
                </c:pt>
                <c:pt idx="27">
                  <c:v>39539</c:v>
                </c:pt>
                <c:pt idx="28">
                  <c:v>39569</c:v>
                </c:pt>
                <c:pt idx="29">
                  <c:v>39600</c:v>
                </c:pt>
                <c:pt idx="30">
                  <c:v>39630</c:v>
                </c:pt>
                <c:pt idx="31">
                  <c:v>39661</c:v>
                </c:pt>
                <c:pt idx="32">
                  <c:v>39692</c:v>
                </c:pt>
                <c:pt idx="33">
                  <c:v>39722</c:v>
                </c:pt>
                <c:pt idx="34">
                  <c:v>39753</c:v>
                </c:pt>
                <c:pt idx="35">
                  <c:v>39783</c:v>
                </c:pt>
                <c:pt idx="36">
                  <c:v>39814</c:v>
                </c:pt>
                <c:pt idx="37">
                  <c:v>39845</c:v>
                </c:pt>
                <c:pt idx="38">
                  <c:v>39873</c:v>
                </c:pt>
                <c:pt idx="39">
                  <c:v>39904</c:v>
                </c:pt>
                <c:pt idx="40">
                  <c:v>39934</c:v>
                </c:pt>
                <c:pt idx="41">
                  <c:v>39965</c:v>
                </c:pt>
                <c:pt idx="42">
                  <c:v>39995</c:v>
                </c:pt>
                <c:pt idx="43">
                  <c:v>40026</c:v>
                </c:pt>
                <c:pt idx="44">
                  <c:v>40057</c:v>
                </c:pt>
                <c:pt idx="45">
                  <c:v>40087</c:v>
                </c:pt>
                <c:pt idx="46">
                  <c:v>40118</c:v>
                </c:pt>
                <c:pt idx="47">
                  <c:v>40148</c:v>
                </c:pt>
                <c:pt idx="48">
                  <c:v>40179</c:v>
                </c:pt>
                <c:pt idx="49">
                  <c:v>40210</c:v>
                </c:pt>
                <c:pt idx="50">
                  <c:v>40238</c:v>
                </c:pt>
                <c:pt idx="51">
                  <c:v>40269</c:v>
                </c:pt>
                <c:pt idx="52">
                  <c:v>40299</c:v>
                </c:pt>
                <c:pt idx="53">
                  <c:v>40330</c:v>
                </c:pt>
                <c:pt idx="54">
                  <c:v>40360</c:v>
                </c:pt>
                <c:pt idx="55">
                  <c:v>40391</c:v>
                </c:pt>
                <c:pt idx="56">
                  <c:v>40422</c:v>
                </c:pt>
                <c:pt idx="57">
                  <c:v>40452</c:v>
                </c:pt>
                <c:pt idx="58">
                  <c:v>40483</c:v>
                </c:pt>
                <c:pt idx="59">
                  <c:v>40513</c:v>
                </c:pt>
                <c:pt idx="60">
                  <c:v>40544</c:v>
                </c:pt>
                <c:pt idx="61">
                  <c:v>40575</c:v>
                </c:pt>
                <c:pt idx="62">
                  <c:v>40603</c:v>
                </c:pt>
                <c:pt idx="63">
                  <c:v>40634</c:v>
                </c:pt>
                <c:pt idx="64">
                  <c:v>40664</c:v>
                </c:pt>
                <c:pt idx="65">
                  <c:v>40695</c:v>
                </c:pt>
                <c:pt idx="66">
                  <c:v>40725</c:v>
                </c:pt>
                <c:pt idx="67">
                  <c:v>40756</c:v>
                </c:pt>
                <c:pt idx="68">
                  <c:v>40787</c:v>
                </c:pt>
                <c:pt idx="69">
                  <c:v>40817</c:v>
                </c:pt>
                <c:pt idx="70">
                  <c:v>40848</c:v>
                </c:pt>
                <c:pt idx="71">
                  <c:v>40878</c:v>
                </c:pt>
                <c:pt idx="72">
                  <c:v>40909</c:v>
                </c:pt>
                <c:pt idx="73">
                  <c:v>40940</c:v>
                </c:pt>
                <c:pt idx="74">
                  <c:v>40969</c:v>
                </c:pt>
                <c:pt idx="75">
                  <c:v>41000</c:v>
                </c:pt>
                <c:pt idx="76">
                  <c:v>41030</c:v>
                </c:pt>
                <c:pt idx="77">
                  <c:v>41061</c:v>
                </c:pt>
                <c:pt idx="78">
                  <c:v>41091</c:v>
                </c:pt>
                <c:pt idx="79">
                  <c:v>41122</c:v>
                </c:pt>
                <c:pt idx="80">
                  <c:v>41153</c:v>
                </c:pt>
                <c:pt idx="81">
                  <c:v>41183</c:v>
                </c:pt>
                <c:pt idx="82">
                  <c:v>41214</c:v>
                </c:pt>
                <c:pt idx="83">
                  <c:v>41244</c:v>
                </c:pt>
                <c:pt idx="84">
                  <c:v>41275</c:v>
                </c:pt>
                <c:pt idx="85">
                  <c:v>41306</c:v>
                </c:pt>
                <c:pt idx="86">
                  <c:v>41334</c:v>
                </c:pt>
                <c:pt idx="87">
                  <c:v>41365</c:v>
                </c:pt>
                <c:pt idx="88">
                  <c:v>41395</c:v>
                </c:pt>
                <c:pt idx="89">
                  <c:v>41426</c:v>
                </c:pt>
                <c:pt idx="90">
                  <c:v>41456</c:v>
                </c:pt>
                <c:pt idx="91">
                  <c:v>41487</c:v>
                </c:pt>
                <c:pt idx="92">
                  <c:v>41518</c:v>
                </c:pt>
                <c:pt idx="93">
                  <c:v>41548</c:v>
                </c:pt>
                <c:pt idx="94">
                  <c:v>41579</c:v>
                </c:pt>
                <c:pt idx="95">
                  <c:v>41609</c:v>
                </c:pt>
                <c:pt idx="96">
                  <c:v>41640</c:v>
                </c:pt>
                <c:pt idx="97">
                  <c:v>41671</c:v>
                </c:pt>
                <c:pt idx="98">
                  <c:v>41699</c:v>
                </c:pt>
                <c:pt idx="99">
                  <c:v>41730</c:v>
                </c:pt>
                <c:pt idx="100">
                  <c:v>41760</c:v>
                </c:pt>
                <c:pt idx="101">
                  <c:v>41791</c:v>
                </c:pt>
                <c:pt idx="102">
                  <c:v>41821</c:v>
                </c:pt>
              </c:numCache>
            </c:numRef>
          </c:cat>
          <c:val>
            <c:numRef>
              <c:f>'[Copia di Deteriorati su prestiti (imprese) per ATECO_GG.xls]table_DEFA_ATECO'!$J$7:$J$109</c:f>
              <c:numCache>
                <c:formatCode>_-* #,##0.0_-;\-* #,##0.0_-;_-* "-"??_-;_-@_-</c:formatCode>
                <c:ptCount val="103"/>
                <c:pt idx="0">
                  <c:v>19.630858183991247</c:v>
                </c:pt>
                <c:pt idx="1">
                  <c:v>19.559994196397952</c:v>
                </c:pt>
                <c:pt idx="2">
                  <c:v>19.566153118101699</c:v>
                </c:pt>
                <c:pt idx="3">
                  <c:v>19.806720029522008</c:v>
                </c:pt>
                <c:pt idx="4">
                  <c:v>19.951774514841652</c:v>
                </c:pt>
                <c:pt idx="5">
                  <c:v>19.420651647417362</c:v>
                </c:pt>
                <c:pt idx="6">
                  <c:v>19.261877004046262</c:v>
                </c:pt>
                <c:pt idx="7">
                  <c:v>19.248352295418407</c:v>
                </c:pt>
                <c:pt idx="8">
                  <c:v>19.614102757168929</c:v>
                </c:pt>
                <c:pt idx="9">
                  <c:v>19.817704808819268</c:v>
                </c:pt>
                <c:pt idx="10">
                  <c:v>19.105311386767447</c:v>
                </c:pt>
                <c:pt idx="11">
                  <c:v>18.594244502141667</c:v>
                </c:pt>
                <c:pt idx="12">
                  <c:v>18.813175775617903</c:v>
                </c:pt>
                <c:pt idx="13">
                  <c:v>18.63689185341023</c:v>
                </c:pt>
                <c:pt idx="14">
                  <c:v>18.648847658361369</c:v>
                </c:pt>
                <c:pt idx="15">
                  <c:v>18.83701691201906</c:v>
                </c:pt>
                <c:pt idx="16">
                  <c:v>18.610711397723602</c:v>
                </c:pt>
                <c:pt idx="17">
                  <c:v>18.183191065722323</c:v>
                </c:pt>
                <c:pt idx="18">
                  <c:v>18.133022733407188</c:v>
                </c:pt>
                <c:pt idx="19">
                  <c:v>18.005705115041277</c:v>
                </c:pt>
                <c:pt idx="20">
                  <c:v>18.414887708002219</c:v>
                </c:pt>
                <c:pt idx="21">
                  <c:v>18.462079306909228</c:v>
                </c:pt>
                <c:pt idx="22">
                  <c:v>17.982213930209877</c:v>
                </c:pt>
                <c:pt idx="23">
                  <c:v>17.292124734144998</c:v>
                </c:pt>
                <c:pt idx="24">
                  <c:v>17.103691928054335</c:v>
                </c:pt>
                <c:pt idx="25">
                  <c:v>16.994001536011236</c:v>
                </c:pt>
                <c:pt idx="26">
                  <c:v>17.408688422341164</c:v>
                </c:pt>
                <c:pt idx="27">
                  <c:v>17.643872449393267</c:v>
                </c:pt>
                <c:pt idx="28">
                  <c:v>17.534159073957579</c:v>
                </c:pt>
                <c:pt idx="29">
                  <c:v>17.469289325630193</c:v>
                </c:pt>
                <c:pt idx="30">
                  <c:v>17.320932765540892</c:v>
                </c:pt>
                <c:pt idx="31">
                  <c:v>17.340241414351414</c:v>
                </c:pt>
                <c:pt idx="32">
                  <c:v>18.034099073133991</c:v>
                </c:pt>
                <c:pt idx="33">
                  <c:v>18.072203930340393</c:v>
                </c:pt>
                <c:pt idx="34">
                  <c:v>17.828993720678319</c:v>
                </c:pt>
                <c:pt idx="35">
                  <c:v>17.719243493180812</c:v>
                </c:pt>
                <c:pt idx="36">
                  <c:v>17.054474294288859</c:v>
                </c:pt>
                <c:pt idx="37">
                  <c:v>17.261375789672318</c:v>
                </c:pt>
                <c:pt idx="38">
                  <c:v>17.706875216032198</c:v>
                </c:pt>
                <c:pt idx="39">
                  <c:v>18.332927516325068</c:v>
                </c:pt>
                <c:pt idx="40">
                  <c:v>18.523285203719965</c:v>
                </c:pt>
                <c:pt idx="41">
                  <c:v>18.430439996363557</c:v>
                </c:pt>
                <c:pt idx="42">
                  <c:v>18.330019281821471</c:v>
                </c:pt>
                <c:pt idx="43">
                  <c:v>18.499324728890581</c:v>
                </c:pt>
                <c:pt idx="44">
                  <c:v>19.108982056282866</c:v>
                </c:pt>
                <c:pt idx="45">
                  <c:v>19.135823489922004</c:v>
                </c:pt>
                <c:pt idx="46">
                  <c:v>18.920473794610093</c:v>
                </c:pt>
                <c:pt idx="47">
                  <c:v>18.569472317150144</c:v>
                </c:pt>
                <c:pt idx="48">
                  <c:v>18.631569430582921</c:v>
                </c:pt>
                <c:pt idx="49">
                  <c:v>18.577143331438069</c:v>
                </c:pt>
                <c:pt idx="50">
                  <c:v>18.813889101551588</c:v>
                </c:pt>
                <c:pt idx="51">
                  <c:v>19.225817960279862</c:v>
                </c:pt>
                <c:pt idx="52">
                  <c:v>19.055618338516776</c:v>
                </c:pt>
                <c:pt idx="53">
                  <c:v>18.765768273621596</c:v>
                </c:pt>
                <c:pt idx="54">
                  <c:v>18.692190364892479</c:v>
                </c:pt>
                <c:pt idx="55">
                  <c:v>18.554819634770553</c:v>
                </c:pt>
                <c:pt idx="56">
                  <c:v>19.136783149607695</c:v>
                </c:pt>
                <c:pt idx="57">
                  <c:v>18.886309073782641</c:v>
                </c:pt>
                <c:pt idx="58">
                  <c:v>18.584946345609747</c:v>
                </c:pt>
                <c:pt idx="59">
                  <c:v>17.923415028134883</c:v>
                </c:pt>
                <c:pt idx="60">
                  <c:v>17.737005824717563</c:v>
                </c:pt>
                <c:pt idx="61">
                  <c:v>17.528553053046071</c:v>
                </c:pt>
                <c:pt idx="62">
                  <c:v>17.734017254732358</c:v>
                </c:pt>
                <c:pt idx="63">
                  <c:v>18.333916484575564</c:v>
                </c:pt>
                <c:pt idx="64">
                  <c:v>18.402280793787384</c:v>
                </c:pt>
                <c:pt idx="65">
                  <c:v>18.090068714999052</c:v>
                </c:pt>
                <c:pt idx="66">
                  <c:v>18.123701426727052</c:v>
                </c:pt>
                <c:pt idx="67">
                  <c:v>18.068174222943327</c:v>
                </c:pt>
                <c:pt idx="68">
                  <c:v>18.844178810504054</c:v>
                </c:pt>
                <c:pt idx="69">
                  <c:v>18.999050070038372</c:v>
                </c:pt>
                <c:pt idx="70">
                  <c:v>18.598106525130749</c:v>
                </c:pt>
                <c:pt idx="71">
                  <c:v>18.240624760130611</c:v>
                </c:pt>
                <c:pt idx="72">
                  <c:v>18.4997825953979</c:v>
                </c:pt>
                <c:pt idx="73">
                  <c:v>18.549662959831732</c:v>
                </c:pt>
                <c:pt idx="74">
                  <c:v>19.116912574991137</c:v>
                </c:pt>
                <c:pt idx="75">
                  <c:v>19.435593658439835</c:v>
                </c:pt>
                <c:pt idx="76">
                  <c:v>19.416044581463154</c:v>
                </c:pt>
                <c:pt idx="77">
                  <c:v>19.35578340748879</c:v>
                </c:pt>
                <c:pt idx="78">
                  <c:v>19.529927457314695</c:v>
                </c:pt>
                <c:pt idx="79">
                  <c:v>19.619395168729106</c:v>
                </c:pt>
                <c:pt idx="80">
                  <c:v>20.541236861105652</c:v>
                </c:pt>
                <c:pt idx="81">
                  <c:v>20.708627167789899</c:v>
                </c:pt>
                <c:pt idx="82">
                  <c:v>20.254060670811072</c:v>
                </c:pt>
                <c:pt idx="83">
                  <c:v>20.142733593528451</c:v>
                </c:pt>
                <c:pt idx="84">
                  <c:v>20.446775232037247</c:v>
                </c:pt>
                <c:pt idx="85">
                  <c:v>20.398460220138134</c:v>
                </c:pt>
                <c:pt idx="86">
                  <c:v>20.883378318656849</c:v>
                </c:pt>
                <c:pt idx="87">
                  <c:v>21.621905808078505</c:v>
                </c:pt>
                <c:pt idx="88">
                  <c:v>21.912450643750354</c:v>
                </c:pt>
                <c:pt idx="89">
                  <c:v>21.777562670809004</c:v>
                </c:pt>
                <c:pt idx="90">
                  <c:v>22.036795602256152</c:v>
                </c:pt>
                <c:pt idx="91">
                  <c:v>22.047659840619698</c:v>
                </c:pt>
                <c:pt idx="92">
                  <c:v>22.871530722593295</c:v>
                </c:pt>
                <c:pt idx="93">
                  <c:v>23.026013398516763</c:v>
                </c:pt>
                <c:pt idx="94">
                  <c:v>22.656603707266573</c:v>
                </c:pt>
                <c:pt idx="95">
                  <c:v>22.591406327529651</c:v>
                </c:pt>
                <c:pt idx="96">
                  <c:v>22.839603377284572</c:v>
                </c:pt>
                <c:pt idx="97">
                  <c:v>22.892754577054784</c:v>
                </c:pt>
                <c:pt idx="98">
                  <c:v>23.194210960018239</c:v>
                </c:pt>
                <c:pt idx="99">
                  <c:v>23.849348674492681</c:v>
                </c:pt>
                <c:pt idx="100">
                  <c:v>23.986363218759436</c:v>
                </c:pt>
                <c:pt idx="101">
                  <c:v>24.012900507619751</c:v>
                </c:pt>
                <c:pt idx="102">
                  <c:v>23.957935900330398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'[Copia di Deteriorati su prestiti (imprese) per ATECO_GG.xls]table_DEFA_ATECO'!$K$6</c:f>
              <c:strCache>
                <c:ptCount val="1"/>
                <c:pt idx="0">
                  <c:v>Energia</c:v>
                </c:pt>
              </c:strCache>
            </c:strRef>
          </c:tx>
          <c:spPr>
            <a:ln w="38100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</c:spPr>
          <c:marker>
            <c:symbol val="none"/>
          </c:marker>
          <c:cat>
            <c:numRef>
              <c:f>'[Copia di Deteriorati su prestiti (imprese) per ATECO_GG.xls]table_DEFA_ATECO'!$I$7:$I$109</c:f>
              <c:numCache>
                <c:formatCode>mmm\ yyyy</c:formatCode>
                <c:ptCount val="103"/>
                <c:pt idx="0">
                  <c:v>38718</c:v>
                </c:pt>
                <c:pt idx="1">
                  <c:v>38749</c:v>
                </c:pt>
                <c:pt idx="2">
                  <c:v>38777</c:v>
                </c:pt>
                <c:pt idx="3">
                  <c:v>38808</c:v>
                </c:pt>
                <c:pt idx="4">
                  <c:v>38838</c:v>
                </c:pt>
                <c:pt idx="5">
                  <c:v>38869</c:v>
                </c:pt>
                <c:pt idx="6">
                  <c:v>38899</c:v>
                </c:pt>
                <c:pt idx="7">
                  <c:v>38930</c:v>
                </c:pt>
                <c:pt idx="8">
                  <c:v>38961</c:v>
                </c:pt>
                <c:pt idx="9">
                  <c:v>38991</c:v>
                </c:pt>
                <c:pt idx="10">
                  <c:v>39022</c:v>
                </c:pt>
                <c:pt idx="11">
                  <c:v>39052</c:v>
                </c:pt>
                <c:pt idx="12">
                  <c:v>39083</c:v>
                </c:pt>
                <c:pt idx="13">
                  <c:v>39114</c:v>
                </c:pt>
                <c:pt idx="14">
                  <c:v>39142</c:v>
                </c:pt>
                <c:pt idx="15">
                  <c:v>39173</c:v>
                </c:pt>
                <c:pt idx="16">
                  <c:v>39203</c:v>
                </c:pt>
                <c:pt idx="17">
                  <c:v>39234</c:v>
                </c:pt>
                <c:pt idx="18">
                  <c:v>39264</c:v>
                </c:pt>
                <c:pt idx="19">
                  <c:v>39295</c:v>
                </c:pt>
                <c:pt idx="20">
                  <c:v>39326</c:v>
                </c:pt>
                <c:pt idx="21">
                  <c:v>39356</c:v>
                </c:pt>
                <c:pt idx="22">
                  <c:v>39387</c:v>
                </c:pt>
                <c:pt idx="23">
                  <c:v>39417</c:v>
                </c:pt>
                <c:pt idx="24">
                  <c:v>39448</c:v>
                </c:pt>
                <c:pt idx="25">
                  <c:v>39479</c:v>
                </c:pt>
                <c:pt idx="26">
                  <c:v>39508</c:v>
                </c:pt>
                <c:pt idx="27">
                  <c:v>39539</c:v>
                </c:pt>
                <c:pt idx="28">
                  <c:v>39569</c:v>
                </c:pt>
                <c:pt idx="29">
                  <c:v>39600</c:v>
                </c:pt>
                <c:pt idx="30">
                  <c:v>39630</c:v>
                </c:pt>
                <c:pt idx="31">
                  <c:v>39661</c:v>
                </c:pt>
                <c:pt idx="32">
                  <c:v>39692</c:v>
                </c:pt>
                <c:pt idx="33">
                  <c:v>39722</c:v>
                </c:pt>
                <c:pt idx="34">
                  <c:v>39753</c:v>
                </c:pt>
                <c:pt idx="35">
                  <c:v>39783</c:v>
                </c:pt>
                <c:pt idx="36">
                  <c:v>39814</c:v>
                </c:pt>
                <c:pt idx="37">
                  <c:v>39845</c:v>
                </c:pt>
                <c:pt idx="38">
                  <c:v>39873</c:v>
                </c:pt>
                <c:pt idx="39">
                  <c:v>39904</c:v>
                </c:pt>
                <c:pt idx="40">
                  <c:v>39934</c:v>
                </c:pt>
                <c:pt idx="41">
                  <c:v>39965</c:v>
                </c:pt>
                <c:pt idx="42">
                  <c:v>39995</c:v>
                </c:pt>
                <c:pt idx="43">
                  <c:v>40026</c:v>
                </c:pt>
                <c:pt idx="44">
                  <c:v>40057</c:v>
                </c:pt>
                <c:pt idx="45">
                  <c:v>40087</c:v>
                </c:pt>
                <c:pt idx="46">
                  <c:v>40118</c:v>
                </c:pt>
                <c:pt idx="47">
                  <c:v>40148</c:v>
                </c:pt>
                <c:pt idx="48">
                  <c:v>40179</c:v>
                </c:pt>
                <c:pt idx="49">
                  <c:v>40210</c:v>
                </c:pt>
                <c:pt idx="50">
                  <c:v>40238</c:v>
                </c:pt>
                <c:pt idx="51">
                  <c:v>40269</c:v>
                </c:pt>
                <c:pt idx="52">
                  <c:v>40299</c:v>
                </c:pt>
                <c:pt idx="53">
                  <c:v>40330</c:v>
                </c:pt>
                <c:pt idx="54">
                  <c:v>40360</c:v>
                </c:pt>
                <c:pt idx="55">
                  <c:v>40391</c:v>
                </c:pt>
                <c:pt idx="56">
                  <c:v>40422</c:v>
                </c:pt>
                <c:pt idx="57">
                  <c:v>40452</c:v>
                </c:pt>
                <c:pt idx="58">
                  <c:v>40483</c:v>
                </c:pt>
                <c:pt idx="59">
                  <c:v>40513</c:v>
                </c:pt>
                <c:pt idx="60">
                  <c:v>40544</c:v>
                </c:pt>
                <c:pt idx="61">
                  <c:v>40575</c:v>
                </c:pt>
                <c:pt idx="62">
                  <c:v>40603</c:v>
                </c:pt>
                <c:pt idx="63">
                  <c:v>40634</c:v>
                </c:pt>
                <c:pt idx="64">
                  <c:v>40664</c:v>
                </c:pt>
                <c:pt idx="65">
                  <c:v>40695</c:v>
                </c:pt>
                <c:pt idx="66">
                  <c:v>40725</c:v>
                </c:pt>
                <c:pt idx="67">
                  <c:v>40756</c:v>
                </c:pt>
                <c:pt idx="68">
                  <c:v>40787</c:v>
                </c:pt>
                <c:pt idx="69">
                  <c:v>40817</c:v>
                </c:pt>
                <c:pt idx="70">
                  <c:v>40848</c:v>
                </c:pt>
                <c:pt idx="71">
                  <c:v>40878</c:v>
                </c:pt>
                <c:pt idx="72">
                  <c:v>40909</c:v>
                </c:pt>
                <c:pt idx="73">
                  <c:v>40940</c:v>
                </c:pt>
                <c:pt idx="74">
                  <c:v>40969</c:v>
                </c:pt>
                <c:pt idx="75">
                  <c:v>41000</c:v>
                </c:pt>
                <c:pt idx="76">
                  <c:v>41030</c:v>
                </c:pt>
                <c:pt idx="77">
                  <c:v>41061</c:v>
                </c:pt>
                <c:pt idx="78">
                  <c:v>41091</c:v>
                </c:pt>
                <c:pt idx="79">
                  <c:v>41122</c:v>
                </c:pt>
                <c:pt idx="80">
                  <c:v>41153</c:v>
                </c:pt>
                <c:pt idx="81">
                  <c:v>41183</c:v>
                </c:pt>
                <c:pt idx="82">
                  <c:v>41214</c:v>
                </c:pt>
                <c:pt idx="83">
                  <c:v>41244</c:v>
                </c:pt>
                <c:pt idx="84">
                  <c:v>41275</c:v>
                </c:pt>
                <c:pt idx="85">
                  <c:v>41306</c:v>
                </c:pt>
                <c:pt idx="86">
                  <c:v>41334</c:v>
                </c:pt>
                <c:pt idx="87">
                  <c:v>41365</c:v>
                </c:pt>
                <c:pt idx="88">
                  <c:v>41395</c:v>
                </c:pt>
                <c:pt idx="89">
                  <c:v>41426</c:v>
                </c:pt>
                <c:pt idx="90">
                  <c:v>41456</c:v>
                </c:pt>
                <c:pt idx="91">
                  <c:v>41487</c:v>
                </c:pt>
                <c:pt idx="92">
                  <c:v>41518</c:v>
                </c:pt>
                <c:pt idx="93">
                  <c:v>41548</c:v>
                </c:pt>
                <c:pt idx="94">
                  <c:v>41579</c:v>
                </c:pt>
                <c:pt idx="95">
                  <c:v>41609</c:v>
                </c:pt>
                <c:pt idx="96">
                  <c:v>41640</c:v>
                </c:pt>
                <c:pt idx="97">
                  <c:v>41671</c:v>
                </c:pt>
                <c:pt idx="98">
                  <c:v>41699</c:v>
                </c:pt>
                <c:pt idx="99">
                  <c:v>41730</c:v>
                </c:pt>
                <c:pt idx="100">
                  <c:v>41760</c:v>
                </c:pt>
                <c:pt idx="101">
                  <c:v>41791</c:v>
                </c:pt>
                <c:pt idx="102">
                  <c:v>41821</c:v>
                </c:pt>
              </c:numCache>
            </c:numRef>
          </c:cat>
          <c:val>
            <c:numRef>
              <c:f>'[Copia di Deteriorati su prestiti (imprese) per ATECO_GG.xls]table_DEFA_ATECO'!$K$7:$K$109</c:f>
              <c:numCache>
                <c:formatCode>_-* #,##0.0_-;\-* #,##0.0_-;_-* "-"??_-;_-@_-</c:formatCode>
                <c:ptCount val="103"/>
                <c:pt idx="0">
                  <c:v>2.9435706589612689</c:v>
                </c:pt>
                <c:pt idx="1">
                  <c:v>2.8003767510956306</c:v>
                </c:pt>
                <c:pt idx="2">
                  <c:v>2.8258232508959384</c:v>
                </c:pt>
                <c:pt idx="3">
                  <c:v>2.8092008381584233</c:v>
                </c:pt>
                <c:pt idx="4">
                  <c:v>2.8316067730252525</c:v>
                </c:pt>
                <c:pt idx="5">
                  <c:v>2.7864157178977673</c:v>
                </c:pt>
                <c:pt idx="6">
                  <c:v>2.7603682630506876</c:v>
                </c:pt>
                <c:pt idx="7">
                  <c:v>2.5872933689071447</c:v>
                </c:pt>
                <c:pt idx="8">
                  <c:v>2.8469939609688435</c:v>
                </c:pt>
                <c:pt idx="9">
                  <c:v>2.9324223029234431</c:v>
                </c:pt>
                <c:pt idx="10">
                  <c:v>2.8435544856201944</c:v>
                </c:pt>
                <c:pt idx="11">
                  <c:v>2.9194224500823589</c:v>
                </c:pt>
                <c:pt idx="12">
                  <c:v>2.6734969755266751</c:v>
                </c:pt>
                <c:pt idx="13">
                  <c:v>2.6948086801840399</c:v>
                </c:pt>
                <c:pt idx="14">
                  <c:v>2.5444418007167657</c:v>
                </c:pt>
                <c:pt idx="15">
                  <c:v>2.6199000607987606</c:v>
                </c:pt>
                <c:pt idx="16">
                  <c:v>2.8949373394905691</c:v>
                </c:pt>
                <c:pt idx="17">
                  <c:v>2.368817879845011</c:v>
                </c:pt>
                <c:pt idx="18">
                  <c:v>2.2810276574845743</c:v>
                </c:pt>
                <c:pt idx="19">
                  <c:v>2.2579891417270055</c:v>
                </c:pt>
                <c:pt idx="20">
                  <c:v>2.6735714048525163</c:v>
                </c:pt>
                <c:pt idx="21">
                  <c:v>2.6986230802025597</c:v>
                </c:pt>
                <c:pt idx="22">
                  <c:v>2.5492134537513715</c:v>
                </c:pt>
                <c:pt idx="23">
                  <c:v>2.4438720092304309</c:v>
                </c:pt>
                <c:pt idx="24">
                  <c:v>2.3349981917215987</c:v>
                </c:pt>
                <c:pt idx="25">
                  <c:v>2.1811115176505207</c:v>
                </c:pt>
                <c:pt idx="26">
                  <c:v>2.5328630419751321</c:v>
                </c:pt>
                <c:pt idx="27">
                  <c:v>2.6074158706635613</c:v>
                </c:pt>
                <c:pt idx="28">
                  <c:v>3.2133920275390255</c:v>
                </c:pt>
                <c:pt idx="29">
                  <c:v>3.185041988332951</c:v>
                </c:pt>
                <c:pt idx="30">
                  <c:v>3.717015637740944</c:v>
                </c:pt>
                <c:pt idx="31">
                  <c:v>3.7377420116095608</c:v>
                </c:pt>
                <c:pt idx="32">
                  <c:v>4.01805428615884</c:v>
                </c:pt>
                <c:pt idx="33">
                  <c:v>3.2032217299807888</c:v>
                </c:pt>
                <c:pt idx="34">
                  <c:v>2.8211228874647989</c:v>
                </c:pt>
                <c:pt idx="35">
                  <c:v>2.8694608976498004</c:v>
                </c:pt>
                <c:pt idx="36">
                  <c:v>2.8003415654300623</c:v>
                </c:pt>
                <c:pt idx="37">
                  <c:v>2.9111324480571432</c:v>
                </c:pt>
                <c:pt idx="38">
                  <c:v>3.0691694506172782</c:v>
                </c:pt>
                <c:pt idx="39">
                  <c:v>3.0716774955094963</c:v>
                </c:pt>
                <c:pt idx="40">
                  <c:v>3.1531487058587819</c:v>
                </c:pt>
                <c:pt idx="41">
                  <c:v>2.953104862674659</c:v>
                </c:pt>
                <c:pt idx="42">
                  <c:v>3.3768186830509119</c:v>
                </c:pt>
                <c:pt idx="43">
                  <c:v>3.586575942694902</c:v>
                </c:pt>
                <c:pt idx="44">
                  <c:v>4.2529629335897283</c:v>
                </c:pt>
                <c:pt idx="45">
                  <c:v>4.7148642611999767</c:v>
                </c:pt>
                <c:pt idx="46">
                  <c:v>4.0248990015813115</c:v>
                </c:pt>
                <c:pt idx="47">
                  <c:v>3.0499286177119891</c:v>
                </c:pt>
                <c:pt idx="48">
                  <c:v>3.178055351827346</c:v>
                </c:pt>
                <c:pt idx="49">
                  <c:v>2.8188890761995036</c:v>
                </c:pt>
                <c:pt idx="50">
                  <c:v>2.9696689753806358</c:v>
                </c:pt>
                <c:pt idx="51">
                  <c:v>3.2249460334184716</c:v>
                </c:pt>
                <c:pt idx="52">
                  <c:v>3.7967146005307657</c:v>
                </c:pt>
                <c:pt idx="53">
                  <c:v>3.6452745082687836</c:v>
                </c:pt>
                <c:pt idx="54">
                  <c:v>3.4816218364039595</c:v>
                </c:pt>
                <c:pt idx="55">
                  <c:v>3.1080724285731893</c:v>
                </c:pt>
                <c:pt idx="56">
                  <c:v>3.039470906306811</c:v>
                </c:pt>
                <c:pt idx="57">
                  <c:v>3.2332900755008094</c:v>
                </c:pt>
                <c:pt idx="58">
                  <c:v>3.0416330736361896</c:v>
                </c:pt>
                <c:pt idx="59">
                  <c:v>2.8385692945304131</c:v>
                </c:pt>
                <c:pt idx="60">
                  <c:v>3.2144874979092535</c:v>
                </c:pt>
                <c:pt idx="61">
                  <c:v>3.3752993538486535</c:v>
                </c:pt>
                <c:pt idx="62">
                  <c:v>3.6177971897268937</c:v>
                </c:pt>
                <c:pt idx="63">
                  <c:v>3.92373386264889</c:v>
                </c:pt>
                <c:pt idx="64">
                  <c:v>3.939637147341001</c:v>
                </c:pt>
                <c:pt idx="65">
                  <c:v>3.3089927456017105</c:v>
                </c:pt>
                <c:pt idx="66">
                  <c:v>3.2307913904312571</c:v>
                </c:pt>
                <c:pt idx="67">
                  <c:v>3.124533461934083</c:v>
                </c:pt>
                <c:pt idx="68">
                  <c:v>3.9992791028563923</c:v>
                </c:pt>
                <c:pt idx="69">
                  <c:v>3.8978048550553486</c:v>
                </c:pt>
                <c:pt idx="70">
                  <c:v>3.6452562446084942</c:v>
                </c:pt>
                <c:pt idx="71">
                  <c:v>3.7099003819093772</c:v>
                </c:pt>
                <c:pt idx="72">
                  <c:v>4.6838345274397071</c:v>
                </c:pt>
                <c:pt idx="73">
                  <c:v>3.6851704768936262</c:v>
                </c:pt>
                <c:pt idx="74">
                  <c:v>3.8605542779286357</c:v>
                </c:pt>
                <c:pt idx="75">
                  <c:v>4.0962855596150947</c:v>
                </c:pt>
                <c:pt idx="76">
                  <c:v>4.0202432584723269</c:v>
                </c:pt>
                <c:pt idx="77">
                  <c:v>3.8664666395844782</c:v>
                </c:pt>
                <c:pt idx="78">
                  <c:v>3.9445937503544921</c:v>
                </c:pt>
                <c:pt idx="79">
                  <c:v>4.3544480744861493</c:v>
                </c:pt>
                <c:pt idx="80">
                  <c:v>4.6912923467666605</c:v>
                </c:pt>
                <c:pt idx="81">
                  <c:v>4.8759985333988274</c:v>
                </c:pt>
                <c:pt idx="82">
                  <c:v>4.9559232129291839</c:v>
                </c:pt>
                <c:pt idx="83">
                  <c:v>5.0479467195508585</c:v>
                </c:pt>
                <c:pt idx="84">
                  <c:v>5.0645925933951661</c:v>
                </c:pt>
                <c:pt idx="85">
                  <c:v>5.1344001865638571</c:v>
                </c:pt>
                <c:pt idx="86">
                  <c:v>5.1022435895982676</c:v>
                </c:pt>
                <c:pt idx="87">
                  <c:v>6.1999968642671499</c:v>
                </c:pt>
                <c:pt idx="88">
                  <c:v>5.7814966309175482</c:v>
                </c:pt>
                <c:pt idx="89">
                  <c:v>5.7521278284355137</c:v>
                </c:pt>
                <c:pt idx="90">
                  <c:v>5.991203138844809</c:v>
                </c:pt>
                <c:pt idx="91">
                  <c:v>6.1325389612233394</c:v>
                </c:pt>
                <c:pt idx="92">
                  <c:v>6.7660253956865546</c:v>
                </c:pt>
                <c:pt idx="93">
                  <c:v>6.894856065593526</c:v>
                </c:pt>
                <c:pt idx="94">
                  <c:v>6.7337140278670704</c:v>
                </c:pt>
                <c:pt idx="95">
                  <c:v>10.051748376873327</c:v>
                </c:pt>
                <c:pt idx="96">
                  <c:v>10.765174219478853</c:v>
                </c:pt>
                <c:pt idx="97">
                  <c:v>11.748379331718771</c:v>
                </c:pt>
                <c:pt idx="98">
                  <c:v>12.142240530117867</c:v>
                </c:pt>
                <c:pt idx="99">
                  <c:v>12.811450311107578</c:v>
                </c:pt>
                <c:pt idx="100">
                  <c:v>13.77980335678509</c:v>
                </c:pt>
                <c:pt idx="101">
                  <c:v>12.897500821902192</c:v>
                </c:pt>
                <c:pt idx="102">
                  <c:v>13.674070558850987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'[Copia di Deteriorati su prestiti (imprese) per ATECO_GG.xls]table_DEFA_ATECO'!$L$6</c:f>
              <c:strCache>
                <c:ptCount val="1"/>
                <c:pt idx="0">
                  <c:v>Manifattura</c:v>
                </c:pt>
              </c:strCache>
            </c:strRef>
          </c:tx>
          <c:spPr>
            <a:ln w="38100">
              <a:solidFill>
                <a:srgbClr val="92D050"/>
              </a:solidFill>
              <a:prstDash val="solid"/>
            </a:ln>
          </c:spPr>
          <c:marker>
            <c:symbol val="none"/>
          </c:marker>
          <c:cat>
            <c:numRef>
              <c:f>'[Copia di Deteriorati su prestiti (imprese) per ATECO_GG.xls]table_DEFA_ATECO'!$I$7:$I$109</c:f>
              <c:numCache>
                <c:formatCode>mmm\ yyyy</c:formatCode>
                <c:ptCount val="103"/>
                <c:pt idx="0">
                  <c:v>38718</c:v>
                </c:pt>
                <c:pt idx="1">
                  <c:v>38749</c:v>
                </c:pt>
                <c:pt idx="2">
                  <c:v>38777</c:v>
                </c:pt>
                <c:pt idx="3">
                  <c:v>38808</c:v>
                </c:pt>
                <c:pt idx="4">
                  <c:v>38838</c:v>
                </c:pt>
                <c:pt idx="5">
                  <c:v>38869</c:v>
                </c:pt>
                <c:pt idx="6">
                  <c:v>38899</c:v>
                </c:pt>
                <c:pt idx="7">
                  <c:v>38930</c:v>
                </c:pt>
                <c:pt idx="8">
                  <c:v>38961</c:v>
                </c:pt>
                <c:pt idx="9">
                  <c:v>38991</c:v>
                </c:pt>
                <c:pt idx="10">
                  <c:v>39022</c:v>
                </c:pt>
                <c:pt idx="11">
                  <c:v>39052</c:v>
                </c:pt>
                <c:pt idx="12">
                  <c:v>39083</c:v>
                </c:pt>
                <c:pt idx="13">
                  <c:v>39114</c:v>
                </c:pt>
                <c:pt idx="14">
                  <c:v>39142</c:v>
                </c:pt>
                <c:pt idx="15">
                  <c:v>39173</c:v>
                </c:pt>
                <c:pt idx="16">
                  <c:v>39203</c:v>
                </c:pt>
                <c:pt idx="17">
                  <c:v>39234</c:v>
                </c:pt>
                <c:pt idx="18">
                  <c:v>39264</c:v>
                </c:pt>
                <c:pt idx="19">
                  <c:v>39295</c:v>
                </c:pt>
                <c:pt idx="20">
                  <c:v>39326</c:v>
                </c:pt>
                <c:pt idx="21">
                  <c:v>39356</c:v>
                </c:pt>
                <c:pt idx="22">
                  <c:v>39387</c:v>
                </c:pt>
                <c:pt idx="23">
                  <c:v>39417</c:v>
                </c:pt>
                <c:pt idx="24">
                  <c:v>39448</c:v>
                </c:pt>
                <c:pt idx="25">
                  <c:v>39479</c:v>
                </c:pt>
                <c:pt idx="26">
                  <c:v>39508</c:v>
                </c:pt>
                <c:pt idx="27">
                  <c:v>39539</c:v>
                </c:pt>
                <c:pt idx="28">
                  <c:v>39569</c:v>
                </c:pt>
                <c:pt idx="29">
                  <c:v>39600</c:v>
                </c:pt>
                <c:pt idx="30">
                  <c:v>39630</c:v>
                </c:pt>
                <c:pt idx="31">
                  <c:v>39661</c:v>
                </c:pt>
                <c:pt idx="32">
                  <c:v>39692</c:v>
                </c:pt>
                <c:pt idx="33">
                  <c:v>39722</c:v>
                </c:pt>
                <c:pt idx="34">
                  <c:v>39753</c:v>
                </c:pt>
                <c:pt idx="35">
                  <c:v>39783</c:v>
                </c:pt>
                <c:pt idx="36">
                  <c:v>39814</c:v>
                </c:pt>
                <c:pt idx="37">
                  <c:v>39845</c:v>
                </c:pt>
                <c:pt idx="38">
                  <c:v>39873</c:v>
                </c:pt>
                <c:pt idx="39">
                  <c:v>39904</c:v>
                </c:pt>
                <c:pt idx="40">
                  <c:v>39934</c:v>
                </c:pt>
                <c:pt idx="41">
                  <c:v>39965</c:v>
                </c:pt>
                <c:pt idx="42">
                  <c:v>39995</c:v>
                </c:pt>
                <c:pt idx="43">
                  <c:v>40026</c:v>
                </c:pt>
                <c:pt idx="44">
                  <c:v>40057</c:v>
                </c:pt>
                <c:pt idx="45">
                  <c:v>40087</c:v>
                </c:pt>
                <c:pt idx="46">
                  <c:v>40118</c:v>
                </c:pt>
                <c:pt idx="47">
                  <c:v>40148</c:v>
                </c:pt>
                <c:pt idx="48">
                  <c:v>40179</c:v>
                </c:pt>
                <c:pt idx="49">
                  <c:v>40210</c:v>
                </c:pt>
                <c:pt idx="50">
                  <c:v>40238</c:v>
                </c:pt>
                <c:pt idx="51">
                  <c:v>40269</c:v>
                </c:pt>
                <c:pt idx="52">
                  <c:v>40299</c:v>
                </c:pt>
                <c:pt idx="53">
                  <c:v>40330</c:v>
                </c:pt>
                <c:pt idx="54">
                  <c:v>40360</c:v>
                </c:pt>
                <c:pt idx="55">
                  <c:v>40391</c:v>
                </c:pt>
                <c:pt idx="56">
                  <c:v>40422</c:v>
                </c:pt>
                <c:pt idx="57">
                  <c:v>40452</c:v>
                </c:pt>
                <c:pt idx="58">
                  <c:v>40483</c:v>
                </c:pt>
                <c:pt idx="59">
                  <c:v>40513</c:v>
                </c:pt>
                <c:pt idx="60">
                  <c:v>40544</c:v>
                </c:pt>
                <c:pt idx="61">
                  <c:v>40575</c:v>
                </c:pt>
                <c:pt idx="62">
                  <c:v>40603</c:v>
                </c:pt>
                <c:pt idx="63">
                  <c:v>40634</c:v>
                </c:pt>
                <c:pt idx="64">
                  <c:v>40664</c:v>
                </c:pt>
                <c:pt idx="65">
                  <c:v>40695</c:v>
                </c:pt>
                <c:pt idx="66">
                  <c:v>40725</c:v>
                </c:pt>
                <c:pt idx="67">
                  <c:v>40756</c:v>
                </c:pt>
                <c:pt idx="68">
                  <c:v>40787</c:v>
                </c:pt>
                <c:pt idx="69">
                  <c:v>40817</c:v>
                </c:pt>
                <c:pt idx="70">
                  <c:v>40848</c:v>
                </c:pt>
                <c:pt idx="71">
                  <c:v>40878</c:v>
                </c:pt>
                <c:pt idx="72">
                  <c:v>40909</c:v>
                </c:pt>
                <c:pt idx="73">
                  <c:v>40940</c:v>
                </c:pt>
                <c:pt idx="74">
                  <c:v>40969</c:v>
                </c:pt>
                <c:pt idx="75">
                  <c:v>41000</c:v>
                </c:pt>
                <c:pt idx="76">
                  <c:v>41030</c:v>
                </c:pt>
                <c:pt idx="77">
                  <c:v>41061</c:v>
                </c:pt>
                <c:pt idx="78">
                  <c:v>41091</c:v>
                </c:pt>
                <c:pt idx="79">
                  <c:v>41122</c:v>
                </c:pt>
                <c:pt idx="80">
                  <c:v>41153</c:v>
                </c:pt>
                <c:pt idx="81">
                  <c:v>41183</c:v>
                </c:pt>
                <c:pt idx="82">
                  <c:v>41214</c:v>
                </c:pt>
                <c:pt idx="83">
                  <c:v>41244</c:v>
                </c:pt>
                <c:pt idx="84">
                  <c:v>41275</c:v>
                </c:pt>
                <c:pt idx="85">
                  <c:v>41306</c:v>
                </c:pt>
                <c:pt idx="86">
                  <c:v>41334</c:v>
                </c:pt>
                <c:pt idx="87">
                  <c:v>41365</c:v>
                </c:pt>
                <c:pt idx="88">
                  <c:v>41395</c:v>
                </c:pt>
                <c:pt idx="89">
                  <c:v>41426</c:v>
                </c:pt>
                <c:pt idx="90">
                  <c:v>41456</c:v>
                </c:pt>
                <c:pt idx="91">
                  <c:v>41487</c:v>
                </c:pt>
                <c:pt idx="92">
                  <c:v>41518</c:v>
                </c:pt>
                <c:pt idx="93">
                  <c:v>41548</c:v>
                </c:pt>
                <c:pt idx="94">
                  <c:v>41579</c:v>
                </c:pt>
                <c:pt idx="95">
                  <c:v>41609</c:v>
                </c:pt>
                <c:pt idx="96">
                  <c:v>41640</c:v>
                </c:pt>
                <c:pt idx="97">
                  <c:v>41671</c:v>
                </c:pt>
                <c:pt idx="98">
                  <c:v>41699</c:v>
                </c:pt>
                <c:pt idx="99">
                  <c:v>41730</c:v>
                </c:pt>
                <c:pt idx="100">
                  <c:v>41760</c:v>
                </c:pt>
                <c:pt idx="101">
                  <c:v>41791</c:v>
                </c:pt>
                <c:pt idx="102">
                  <c:v>41821</c:v>
                </c:pt>
              </c:numCache>
            </c:numRef>
          </c:cat>
          <c:val>
            <c:numRef>
              <c:f>'[Copia di Deteriorati su prestiti (imprese) per ATECO_GG.xls]table_DEFA_ATECO'!$L$7:$L$109</c:f>
              <c:numCache>
                <c:formatCode>_-* #,##0.0_-;\-* #,##0.0_-;_-* "-"??_-;_-@_-</c:formatCode>
                <c:ptCount val="103"/>
                <c:pt idx="0">
                  <c:v>12.113417702880081</c:v>
                </c:pt>
                <c:pt idx="1">
                  <c:v>12.024062723810164</c:v>
                </c:pt>
                <c:pt idx="2">
                  <c:v>12.067958985891263</c:v>
                </c:pt>
                <c:pt idx="3">
                  <c:v>12.172232990286602</c:v>
                </c:pt>
                <c:pt idx="4">
                  <c:v>12.611219225602843</c:v>
                </c:pt>
                <c:pt idx="5">
                  <c:v>12.26205432155651</c:v>
                </c:pt>
                <c:pt idx="6">
                  <c:v>12.159342388553506</c:v>
                </c:pt>
                <c:pt idx="7">
                  <c:v>12.386387005455145</c:v>
                </c:pt>
                <c:pt idx="8">
                  <c:v>12.412847520370006</c:v>
                </c:pt>
                <c:pt idx="9">
                  <c:v>12.489711559504309</c:v>
                </c:pt>
                <c:pt idx="10">
                  <c:v>12.004105314281343</c:v>
                </c:pt>
                <c:pt idx="11">
                  <c:v>11.571769467213354</c:v>
                </c:pt>
                <c:pt idx="12">
                  <c:v>11.397386428250984</c:v>
                </c:pt>
                <c:pt idx="13">
                  <c:v>11.393738273381507</c:v>
                </c:pt>
                <c:pt idx="14">
                  <c:v>11.350940140084912</c:v>
                </c:pt>
                <c:pt idx="15">
                  <c:v>11.323717619199533</c:v>
                </c:pt>
                <c:pt idx="16">
                  <c:v>11.319331827272929</c:v>
                </c:pt>
                <c:pt idx="17">
                  <c:v>10.989640383167004</c:v>
                </c:pt>
                <c:pt idx="18">
                  <c:v>10.923077050644562</c:v>
                </c:pt>
                <c:pt idx="19">
                  <c:v>11.050054941637493</c:v>
                </c:pt>
                <c:pt idx="20">
                  <c:v>11.149513427784544</c:v>
                </c:pt>
                <c:pt idx="21">
                  <c:v>11.087057576914267</c:v>
                </c:pt>
                <c:pt idx="22">
                  <c:v>10.692008847281919</c:v>
                </c:pt>
                <c:pt idx="23">
                  <c:v>10.626887525404365</c:v>
                </c:pt>
                <c:pt idx="24">
                  <c:v>10.35998153683118</c:v>
                </c:pt>
                <c:pt idx="25">
                  <c:v>10.445594474747793</c:v>
                </c:pt>
                <c:pt idx="26">
                  <c:v>10.616638323392861</c:v>
                </c:pt>
                <c:pt idx="27">
                  <c:v>10.513847240915347</c:v>
                </c:pt>
                <c:pt idx="28">
                  <c:v>10.564438060589715</c:v>
                </c:pt>
                <c:pt idx="29">
                  <c:v>10.677907340334277</c:v>
                </c:pt>
                <c:pt idx="30">
                  <c:v>10.767184561179786</c:v>
                </c:pt>
                <c:pt idx="31">
                  <c:v>10.895865361109459</c:v>
                </c:pt>
                <c:pt idx="32">
                  <c:v>10.911655031933398</c:v>
                </c:pt>
                <c:pt idx="33">
                  <c:v>11.184294322523094</c:v>
                </c:pt>
                <c:pt idx="34">
                  <c:v>11.211964976415738</c:v>
                </c:pt>
                <c:pt idx="35">
                  <c:v>11.403220714128929</c:v>
                </c:pt>
                <c:pt idx="36">
                  <c:v>11.436102856208748</c:v>
                </c:pt>
                <c:pt idx="37">
                  <c:v>11.833935919323107</c:v>
                </c:pt>
                <c:pt idx="38">
                  <c:v>12.357135348855342</c:v>
                </c:pt>
                <c:pt idx="39">
                  <c:v>12.985376614685466</c:v>
                </c:pt>
                <c:pt idx="40">
                  <c:v>13.655045071006011</c:v>
                </c:pt>
                <c:pt idx="41">
                  <c:v>14.089475542088561</c:v>
                </c:pt>
                <c:pt idx="42">
                  <c:v>14.004771121262793</c:v>
                </c:pt>
                <c:pt idx="43">
                  <c:v>14.518899642109362</c:v>
                </c:pt>
                <c:pt idx="44">
                  <c:v>15.174933652610692</c:v>
                </c:pt>
                <c:pt idx="45">
                  <c:v>15.645145431203575</c:v>
                </c:pt>
                <c:pt idx="46">
                  <c:v>15.758515396201659</c:v>
                </c:pt>
                <c:pt idx="47">
                  <c:v>15.926300078769714</c:v>
                </c:pt>
                <c:pt idx="48">
                  <c:v>16.386539799734411</c:v>
                </c:pt>
                <c:pt idx="49">
                  <c:v>16.486132693174081</c:v>
                </c:pt>
                <c:pt idx="50">
                  <c:v>16.616106634464415</c:v>
                </c:pt>
                <c:pt idx="51">
                  <c:v>17.050532977153541</c:v>
                </c:pt>
                <c:pt idx="52">
                  <c:v>17.022330532628587</c:v>
                </c:pt>
                <c:pt idx="53">
                  <c:v>16.85045963348772</c:v>
                </c:pt>
                <c:pt idx="54">
                  <c:v>17.022555553736812</c:v>
                </c:pt>
                <c:pt idx="55">
                  <c:v>17.194505840898227</c:v>
                </c:pt>
                <c:pt idx="56">
                  <c:v>17.002943401372995</c:v>
                </c:pt>
                <c:pt idx="57">
                  <c:v>17.465082357409472</c:v>
                </c:pt>
                <c:pt idx="58">
                  <c:v>17.136011509849499</c:v>
                </c:pt>
                <c:pt idx="59">
                  <c:v>17.131307907475911</c:v>
                </c:pt>
                <c:pt idx="60">
                  <c:v>17.018537482774168</c:v>
                </c:pt>
                <c:pt idx="61">
                  <c:v>16.964854756671606</c:v>
                </c:pt>
                <c:pt idx="62">
                  <c:v>17.222726907477149</c:v>
                </c:pt>
                <c:pt idx="63">
                  <c:v>17.57127438029001</c:v>
                </c:pt>
                <c:pt idx="64">
                  <c:v>17.457384635749708</c:v>
                </c:pt>
                <c:pt idx="65">
                  <c:v>17.395060417813063</c:v>
                </c:pt>
                <c:pt idx="66">
                  <c:v>17.54363524815383</c:v>
                </c:pt>
                <c:pt idx="67">
                  <c:v>17.861803412218975</c:v>
                </c:pt>
                <c:pt idx="68">
                  <c:v>17.518826554042182</c:v>
                </c:pt>
                <c:pt idx="69">
                  <c:v>18.072766031321983</c:v>
                </c:pt>
                <c:pt idx="70">
                  <c:v>18.082028913280531</c:v>
                </c:pt>
                <c:pt idx="71">
                  <c:v>18.500244062904127</c:v>
                </c:pt>
                <c:pt idx="72">
                  <c:v>18.500351758515631</c:v>
                </c:pt>
                <c:pt idx="73">
                  <c:v>18.553805074479509</c:v>
                </c:pt>
                <c:pt idx="74">
                  <c:v>19.036074107655129</c:v>
                </c:pt>
                <c:pt idx="75">
                  <c:v>19.199817353388443</c:v>
                </c:pt>
                <c:pt idx="76">
                  <c:v>19.375459282517141</c:v>
                </c:pt>
                <c:pt idx="77">
                  <c:v>19.637903778637845</c:v>
                </c:pt>
                <c:pt idx="78">
                  <c:v>19.698358858281402</c:v>
                </c:pt>
                <c:pt idx="79">
                  <c:v>20.232642813793607</c:v>
                </c:pt>
                <c:pt idx="80">
                  <c:v>20.966218828003051</c:v>
                </c:pt>
                <c:pt idx="81">
                  <c:v>21.273814140709806</c:v>
                </c:pt>
                <c:pt idx="82">
                  <c:v>21.230413400247965</c:v>
                </c:pt>
                <c:pt idx="83">
                  <c:v>21.764934885162923</c:v>
                </c:pt>
                <c:pt idx="84">
                  <c:v>21.858329868127338</c:v>
                </c:pt>
                <c:pt idx="85">
                  <c:v>22.07208728497562</c:v>
                </c:pt>
                <c:pt idx="86">
                  <c:v>22.654359539138301</c:v>
                </c:pt>
                <c:pt idx="87">
                  <c:v>23.100526411401137</c:v>
                </c:pt>
                <c:pt idx="88">
                  <c:v>23.437303736838636</c:v>
                </c:pt>
                <c:pt idx="89">
                  <c:v>23.540978601619017</c:v>
                </c:pt>
                <c:pt idx="90">
                  <c:v>23.717103406820218</c:v>
                </c:pt>
                <c:pt idx="91">
                  <c:v>24.579996019064314</c:v>
                </c:pt>
                <c:pt idx="92">
                  <c:v>24.965859334007941</c:v>
                </c:pt>
                <c:pt idx="93">
                  <c:v>25.486829601826678</c:v>
                </c:pt>
                <c:pt idx="94">
                  <c:v>25.62607831530654</c:v>
                </c:pt>
                <c:pt idx="95">
                  <c:v>25.746139851528145</c:v>
                </c:pt>
                <c:pt idx="96">
                  <c:v>25.673667673662997</c:v>
                </c:pt>
                <c:pt idx="97">
                  <c:v>26.0275042337217</c:v>
                </c:pt>
                <c:pt idx="98">
                  <c:v>26.280774988894485</c:v>
                </c:pt>
                <c:pt idx="99">
                  <c:v>26.711763656470549</c:v>
                </c:pt>
                <c:pt idx="100">
                  <c:v>27.079341074134337</c:v>
                </c:pt>
                <c:pt idx="101">
                  <c:v>26.668503038144575</c:v>
                </c:pt>
                <c:pt idx="102">
                  <c:v>26.908170914752116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'[Copia di Deteriorati su prestiti (imprese) per ATECO_GG.xls]table_DEFA_ATECO'!$N$6</c:f>
              <c:strCache>
                <c:ptCount val="1"/>
                <c:pt idx="0">
                  <c:v>Servizi</c:v>
                </c:pt>
              </c:strCache>
            </c:strRef>
          </c:tx>
          <c:spPr>
            <a:ln w="38100">
              <a:solidFill>
                <a:srgbClr val="800080"/>
              </a:solidFill>
              <a:prstDash val="solid"/>
            </a:ln>
          </c:spPr>
          <c:marker>
            <c:symbol val="square"/>
            <c:size val="5"/>
            <c:spPr>
              <a:noFill/>
              <a:ln w="9525">
                <a:noFill/>
              </a:ln>
            </c:spPr>
          </c:marker>
          <c:cat>
            <c:numRef>
              <c:f>'[Copia di Deteriorati su prestiti (imprese) per ATECO_GG.xls]table_DEFA_ATECO'!$I$7:$I$109</c:f>
              <c:numCache>
                <c:formatCode>mmm\ yyyy</c:formatCode>
                <c:ptCount val="103"/>
                <c:pt idx="0">
                  <c:v>38718</c:v>
                </c:pt>
                <c:pt idx="1">
                  <c:v>38749</c:v>
                </c:pt>
                <c:pt idx="2">
                  <c:v>38777</c:v>
                </c:pt>
                <c:pt idx="3">
                  <c:v>38808</c:v>
                </c:pt>
                <c:pt idx="4">
                  <c:v>38838</c:v>
                </c:pt>
                <c:pt idx="5">
                  <c:v>38869</c:v>
                </c:pt>
                <c:pt idx="6">
                  <c:v>38899</c:v>
                </c:pt>
                <c:pt idx="7">
                  <c:v>38930</c:v>
                </c:pt>
                <c:pt idx="8">
                  <c:v>38961</c:v>
                </c:pt>
                <c:pt idx="9">
                  <c:v>38991</c:v>
                </c:pt>
                <c:pt idx="10">
                  <c:v>39022</c:v>
                </c:pt>
                <c:pt idx="11">
                  <c:v>39052</c:v>
                </c:pt>
                <c:pt idx="12">
                  <c:v>39083</c:v>
                </c:pt>
                <c:pt idx="13">
                  <c:v>39114</c:v>
                </c:pt>
                <c:pt idx="14">
                  <c:v>39142</c:v>
                </c:pt>
                <c:pt idx="15">
                  <c:v>39173</c:v>
                </c:pt>
                <c:pt idx="16">
                  <c:v>39203</c:v>
                </c:pt>
                <c:pt idx="17">
                  <c:v>39234</c:v>
                </c:pt>
                <c:pt idx="18">
                  <c:v>39264</c:v>
                </c:pt>
                <c:pt idx="19">
                  <c:v>39295</c:v>
                </c:pt>
                <c:pt idx="20">
                  <c:v>39326</c:v>
                </c:pt>
                <c:pt idx="21">
                  <c:v>39356</c:v>
                </c:pt>
                <c:pt idx="22">
                  <c:v>39387</c:v>
                </c:pt>
                <c:pt idx="23">
                  <c:v>39417</c:v>
                </c:pt>
                <c:pt idx="24">
                  <c:v>39448</c:v>
                </c:pt>
                <c:pt idx="25">
                  <c:v>39479</c:v>
                </c:pt>
                <c:pt idx="26">
                  <c:v>39508</c:v>
                </c:pt>
                <c:pt idx="27">
                  <c:v>39539</c:v>
                </c:pt>
                <c:pt idx="28">
                  <c:v>39569</c:v>
                </c:pt>
                <c:pt idx="29">
                  <c:v>39600</c:v>
                </c:pt>
                <c:pt idx="30">
                  <c:v>39630</c:v>
                </c:pt>
                <c:pt idx="31">
                  <c:v>39661</c:v>
                </c:pt>
                <c:pt idx="32">
                  <c:v>39692</c:v>
                </c:pt>
                <c:pt idx="33">
                  <c:v>39722</c:v>
                </c:pt>
                <c:pt idx="34">
                  <c:v>39753</c:v>
                </c:pt>
                <c:pt idx="35">
                  <c:v>39783</c:v>
                </c:pt>
                <c:pt idx="36">
                  <c:v>39814</c:v>
                </c:pt>
                <c:pt idx="37">
                  <c:v>39845</c:v>
                </c:pt>
                <c:pt idx="38">
                  <c:v>39873</c:v>
                </c:pt>
                <c:pt idx="39">
                  <c:v>39904</c:v>
                </c:pt>
                <c:pt idx="40">
                  <c:v>39934</c:v>
                </c:pt>
                <c:pt idx="41">
                  <c:v>39965</c:v>
                </c:pt>
                <c:pt idx="42">
                  <c:v>39995</c:v>
                </c:pt>
                <c:pt idx="43">
                  <c:v>40026</c:v>
                </c:pt>
                <c:pt idx="44">
                  <c:v>40057</c:v>
                </c:pt>
                <c:pt idx="45">
                  <c:v>40087</c:v>
                </c:pt>
                <c:pt idx="46">
                  <c:v>40118</c:v>
                </c:pt>
                <c:pt idx="47">
                  <c:v>40148</c:v>
                </c:pt>
                <c:pt idx="48">
                  <c:v>40179</c:v>
                </c:pt>
                <c:pt idx="49">
                  <c:v>40210</c:v>
                </c:pt>
                <c:pt idx="50">
                  <c:v>40238</c:v>
                </c:pt>
                <c:pt idx="51">
                  <c:v>40269</c:v>
                </c:pt>
                <c:pt idx="52">
                  <c:v>40299</c:v>
                </c:pt>
                <c:pt idx="53">
                  <c:v>40330</c:v>
                </c:pt>
                <c:pt idx="54">
                  <c:v>40360</c:v>
                </c:pt>
                <c:pt idx="55">
                  <c:v>40391</c:v>
                </c:pt>
                <c:pt idx="56">
                  <c:v>40422</c:v>
                </c:pt>
                <c:pt idx="57">
                  <c:v>40452</c:v>
                </c:pt>
                <c:pt idx="58">
                  <c:v>40483</c:v>
                </c:pt>
                <c:pt idx="59">
                  <c:v>40513</c:v>
                </c:pt>
                <c:pt idx="60">
                  <c:v>40544</c:v>
                </c:pt>
                <c:pt idx="61">
                  <c:v>40575</c:v>
                </c:pt>
                <c:pt idx="62">
                  <c:v>40603</c:v>
                </c:pt>
                <c:pt idx="63">
                  <c:v>40634</c:v>
                </c:pt>
                <c:pt idx="64">
                  <c:v>40664</c:v>
                </c:pt>
                <c:pt idx="65">
                  <c:v>40695</c:v>
                </c:pt>
                <c:pt idx="66">
                  <c:v>40725</c:v>
                </c:pt>
                <c:pt idx="67">
                  <c:v>40756</c:v>
                </c:pt>
                <c:pt idx="68">
                  <c:v>40787</c:v>
                </c:pt>
                <c:pt idx="69">
                  <c:v>40817</c:v>
                </c:pt>
                <c:pt idx="70">
                  <c:v>40848</c:v>
                </c:pt>
                <c:pt idx="71">
                  <c:v>40878</c:v>
                </c:pt>
                <c:pt idx="72">
                  <c:v>40909</c:v>
                </c:pt>
                <c:pt idx="73">
                  <c:v>40940</c:v>
                </c:pt>
                <c:pt idx="74">
                  <c:v>40969</c:v>
                </c:pt>
                <c:pt idx="75">
                  <c:v>41000</c:v>
                </c:pt>
                <c:pt idx="76">
                  <c:v>41030</c:v>
                </c:pt>
                <c:pt idx="77">
                  <c:v>41061</c:v>
                </c:pt>
                <c:pt idx="78">
                  <c:v>41091</c:v>
                </c:pt>
                <c:pt idx="79">
                  <c:v>41122</c:v>
                </c:pt>
                <c:pt idx="80">
                  <c:v>41153</c:v>
                </c:pt>
                <c:pt idx="81">
                  <c:v>41183</c:v>
                </c:pt>
                <c:pt idx="82">
                  <c:v>41214</c:v>
                </c:pt>
                <c:pt idx="83">
                  <c:v>41244</c:v>
                </c:pt>
                <c:pt idx="84">
                  <c:v>41275</c:v>
                </c:pt>
                <c:pt idx="85">
                  <c:v>41306</c:v>
                </c:pt>
                <c:pt idx="86">
                  <c:v>41334</c:v>
                </c:pt>
                <c:pt idx="87">
                  <c:v>41365</c:v>
                </c:pt>
                <c:pt idx="88">
                  <c:v>41395</c:v>
                </c:pt>
                <c:pt idx="89">
                  <c:v>41426</c:v>
                </c:pt>
                <c:pt idx="90">
                  <c:v>41456</c:v>
                </c:pt>
                <c:pt idx="91">
                  <c:v>41487</c:v>
                </c:pt>
                <c:pt idx="92">
                  <c:v>41518</c:v>
                </c:pt>
                <c:pt idx="93">
                  <c:v>41548</c:v>
                </c:pt>
                <c:pt idx="94">
                  <c:v>41579</c:v>
                </c:pt>
                <c:pt idx="95">
                  <c:v>41609</c:v>
                </c:pt>
                <c:pt idx="96">
                  <c:v>41640</c:v>
                </c:pt>
                <c:pt idx="97">
                  <c:v>41671</c:v>
                </c:pt>
                <c:pt idx="98">
                  <c:v>41699</c:v>
                </c:pt>
                <c:pt idx="99">
                  <c:v>41730</c:v>
                </c:pt>
                <c:pt idx="100">
                  <c:v>41760</c:v>
                </c:pt>
                <c:pt idx="101">
                  <c:v>41791</c:v>
                </c:pt>
                <c:pt idx="102">
                  <c:v>41821</c:v>
                </c:pt>
              </c:numCache>
            </c:numRef>
          </c:cat>
          <c:val>
            <c:numRef>
              <c:f>'[Copia di Deteriorati su prestiti (imprese) per ATECO_GG.xls]table_DEFA_ATECO'!$N$7:$N$109</c:f>
              <c:numCache>
                <c:formatCode>_-* #,##0.0_-;\-* #,##0.0_-;_-* "-"??_-;_-@_-</c:formatCode>
                <c:ptCount val="103"/>
                <c:pt idx="0">
                  <c:v>11.014125334867835</c:v>
                </c:pt>
                <c:pt idx="1">
                  <c:v>10.869641975079229</c:v>
                </c:pt>
                <c:pt idx="2">
                  <c:v>10.909000390885922</c:v>
                </c:pt>
                <c:pt idx="3">
                  <c:v>11.046031027178103</c:v>
                </c:pt>
                <c:pt idx="4">
                  <c:v>11.092240223164401</c:v>
                </c:pt>
                <c:pt idx="5">
                  <c:v>10.721607488354463</c:v>
                </c:pt>
                <c:pt idx="6">
                  <c:v>10.570928285620141</c:v>
                </c:pt>
                <c:pt idx="7">
                  <c:v>10.634446201451189</c:v>
                </c:pt>
                <c:pt idx="8">
                  <c:v>10.862672413141521</c:v>
                </c:pt>
                <c:pt idx="9">
                  <c:v>10.759184074666113</c:v>
                </c:pt>
                <c:pt idx="10">
                  <c:v>10.23128215206307</c:v>
                </c:pt>
                <c:pt idx="11">
                  <c:v>10.073257560101965</c:v>
                </c:pt>
                <c:pt idx="12">
                  <c:v>10.010795676021109</c:v>
                </c:pt>
                <c:pt idx="13">
                  <c:v>9.8683010214884828</c:v>
                </c:pt>
                <c:pt idx="14">
                  <c:v>9.9261053877345304</c:v>
                </c:pt>
                <c:pt idx="15">
                  <c:v>10.074449284791891</c:v>
                </c:pt>
                <c:pt idx="16">
                  <c:v>10.021213956175524</c:v>
                </c:pt>
                <c:pt idx="17">
                  <c:v>9.8044324369577005</c:v>
                </c:pt>
                <c:pt idx="18">
                  <c:v>9.7456085557045551</c:v>
                </c:pt>
                <c:pt idx="19">
                  <c:v>9.668385107245415</c:v>
                </c:pt>
                <c:pt idx="20">
                  <c:v>10.014122226554944</c:v>
                </c:pt>
                <c:pt idx="21">
                  <c:v>9.8083416328566368</c:v>
                </c:pt>
                <c:pt idx="22">
                  <c:v>9.5744309680497199</c:v>
                </c:pt>
                <c:pt idx="23">
                  <c:v>9.3607539551733971</c:v>
                </c:pt>
                <c:pt idx="24">
                  <c:v>9.2955583791138352</c:v>
                </c:pt>
                <c:pt idx="25">
                  <c:v>9.0833220919313735</c:v>
                </c:pt>
                <c:pt idx="26">
                  <c:v>9.4523460628629348</c:v>
                </c:pt>
                <c:pt idx="27">
                  <c:v>9.5740355468666944</c:v>
                </c:pt>
                <c:pt idx="28">
                  <c:v>9.7389019886075232</c:v>
                </c:pt>
                <c:pt idx="29">
                  <c:v>9.5693762247649836</c:v>
                </c:pt>
                <c:pt idx="30">
                  <c:v>9.7153062646692234</c:v>
                </c:pt>
                <c:pt idx="31">
                  <c:v>9.8463775526427515</c:v>
                </c:pt>
                <c:pt idx="32">
                  <c:v>10.402286460194968</c:v>
                </c:pt>
                <c:pt idx="33">
                  <c:v>10.386334709671887</c:v>
                </c:pt>
                <c:pt idx="34">
                  <c:v>10.333087548689468</c:v>
                </c:pt>
                <c:pt idx="35">
                  <c:v>10.702990114881707</c:v>
                </c:pt>
                <c:pt idx="36">
                  <c:v>10.840002141303575</c:v>
                </c:pt>
                <c:pt idx="37">
                  <c:v>11.105512934543444</c:v>
                </c:pt>
                <c:pt idx="38">
                  <c:v>11.860286323639157</c:v>
                </c:pt>
                <c:pt idx="39">
                  <c:v>12.434112535781876</c:v>
                </c:pt>
                <c:pt idx="40">
                  <c:v>12.823940723515362</c:v>
                </c:pt>
                <c:pt idx="41">
                  <c:v>13.399406275456553</c:v>
                </c:pt>
                <c:pt idx="42">
                  <c:v>13.478251554485684</c:v>
                </c:pt>
                <c:pt idx="43">
                  <c:v>13.774984446275385</c:v>
                </c:pt>
                <c:pt idx="44">
                  <c:v>14.445377843727112</c:v>
                </c:pt>
                <c:pt idx="45">
                  <c:v>14.704800443976984</c:v>
                </c:pt>
                <c:pt idx="46">
                  <c:v>14.6141826956737</c:v>
                </c:pt>
                <c:pt idx="47">
                  <c:v>14.370909436632967</c:v>
                </c:pt>
                <c:pt idx="48">
                  <c:v>14.614161342033254</c:v>
                </c:pt>
                <c:pt idx="49">
                  <c:v>14.447980422873993</c:v>
                </c:pt>
                <c:pt idx="50">
                  <c:v>14.806868851542534</c:v>
                </c:pt>
                <c:pt idx="51">
                  <c:v>15.204882893977409</c:v>
                </c:pt>
                <c:pt idx="52">
                  <c:v>15.165187960823751</c:v>
                </c:pt>
                <c:pt idx="53">
                  <c:v>14.984331959143457</c:v>
                </c:pt>
                <c:pt idx="54">
                  <c:v>14.976370159820112</c:v>
                </c:pt>
                <c:pt idx="55">
                  <c:v>15.021136513571811</c:v>
                </c:pt>
                <c:pt idx="56">
                  <c:v>15.50890356623592</c:v>
                </c:pt>
                <c:pt idx="57">
                  <c:v>15.602971487364513</c:v>
                </c:pt>
                <c:pt idx="58">
                  <c:v>15.155516512508132</c:v>
                </c:pt>
                <c:pt idx="59">
                  <c:v>15.134878765321716</c:v>
                </c:pt>
                <c:pt idx="60">
                  <c:v>15.192287849550103</c:v>
                </c:pt>
                <c:pt idx="61">
                  <c:v>15.176334432066943</c:v>
                </c:pt>
                <c:pt idx="62">
                  <c:v>15.535183396130872</c:v>
                </c:pt>
                <c:pt idx="63">
                  <c:v>16.030919607857193</c:v>
                </c:pt>
                <c:pt idx="64">
                  <c:v>16.019011773972728</c:v>
                </c:pt>
                <c:pt idx="65">
                  <c:v>15.915114719301423</c:v>
                </c:pt>
                <c:pt idx="66">
                  <c:v>16.187719795191551</c:v>
                </c:pt>
                <c:pt idx="67">
                  <c:v>16.28415249650299</c:v>
                </c:pt>
                <c:pt idx="68">
                  <c:v>16.589216676146158</c:v>
                </c:pt>
                <c:pt idx="69">
                  <c:v>16.805152870211398</c:v>
                </c:pt>
                <c:pt idx="70">
                  <c:v>16.546414790272372</c:v>
                </c:pt>
                <c:pt idx="71">
                  <c:v>16.941919841495544</c:v>
                </c:pt>
                <c:pt idx="72">
                  <c:v>17.284845293160952</c:v>
                </c:pt>
                <c:pt idx="73">
                  <c:v>17.374125488898958</c:v>
                </c:pt>
                <c:pt idx="74">
                  <c:v>18.069299888439165</c:v>
                </c:pt>
                <c:pt idx="75">
                  <c:v>18.607489787941457</c:v>
                </c:pt>
                <c:pt idx="76">
                  <c:v>18.946822594250921</c:v>
                </c:pt>
                <c:pt idx="77">
                  <c:v>18.866720842033047</c:v>
                </c:pt>
                <c:pt idx="78">
                  <c:v>19.262834964411553</c:v>
                </c:pt>
                <c:pt idx="79">
                  <c:v>19.580440061860806</c:v>
                </c:pt>
                <c:pt idx="80">
                  <c:v>20.117848487517708</c:v>
                </c:pt>
                <c:pt idx="81">
                  <c:v>20.49702704823989</c:v>
                </c:pt>
                <c:pt idx="82">
                  <c:v>20.316932205070426</c:v>
                </c:pt>
                <c:pt idx="83">
                  <c:v>20.639708257111163</c:v>
                </c:pt>
                <c:pt idx="84">
                  <c:v>21.072306665638028</c:v>
                </c:pt>
                <c:pt idx="85">
                  <c:v>21.321502916533419</c:v>
                </c:pt>
                <c:pt idx="86">
                  <c:v>21.957520059538556</c:v>
                </c:pt>
                <c:pt idx="87">
                  <c:v>22.91181881885009</c:v>
                </c:pt>
                <c:pt idx="88">
                  <c:v>23.236246313170199</c:v>
                </c:pt>
                <c:pt idx="89">
                  <c:v>23.437434446656191</c:v>
                </c:pt>
                <c:pt idx="90">
                  <c:v>23.907890129052998</c:v>
                </c:pt>
                <c:pt idx="91">
                  <c:v>24.3804343999428</c:v>
                </c:pt>
                <c:pt idx="92">
                  <c:v>25.228706146755286</c:v>
                </c:pt>
                <c:pt idx="93">
                  <c:v>25.774527062335935</c:v>
                </c:pt>
                <c:pt idx="94">
                  <c:v>25.618194099636948</c:v>
                </c:pt>
                <c:pt idx="95">
                  <c:v>25.865982538794025</c:v>
                </c:pt>
                <c:pt idx="96">
                  <c:v>26.102866120082808</c:v>
                </c:pt>
                <c:pt idx="97">
                  <c:v>26.437146448520888</c:v>
                </c:pt>
                <c:pt idx="98">
                  <c:v>26.708624249026258</c:v>
                </c:pt>
                <c:pt idx="99">
                  <c:v>27.411054458284656</c:v>
                </c:pt>
                <c:pt idx="100">
                  <c:v>27.717259790382187</c:v>
                </c:pt>
                <c:pt idx="101">
                  <c:v>27.532377629603282</c:v>
                </c:pt>
                <c:pt idx="102">
                  <c:v>27.749509204088881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195520"/>
        <c:axId val="95197056"/>
      </c:lineChart>
      <c:lineChart>
        <c:grouping val="standard"/>
        <c:varyColors val="0"/>
        <c:ser>
          <c:idx val="1"/>
          <c:order val="3"/>
          <c:tx>
            <c:strRef>
              <c:f>'[Copia di Deteriorati su prestiti (imprese) per ATECO_GG.xls]table_DEFA_ATECO'!$M$6</c:f>
              <c:strCache>
                <c:ptCount val="1"/>
                <c:pt idx="0">
                  <c:v>Costruzioni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'[Copia di Deteriorati su prestiti (imprese) per ATECO_GG.xls]table_DEFA_ATECO'!$I$7:$I$109</c:f>
              <c:numCache>
                <c:formatCode>mmm\ yyyy</c:formatCode>
                <c:ptCount val="103"/>
                <c:pt idx="0">
                  <c:v>38718</c:v>
                </c:pt>
                <c:pt idx="1">
                  <c:v>38749</c:v>
                </c:pt>
                <c:pt idx="2">
                  <c:v>38777</c:v>
                </c:pt>
                <c:pt idx="3">
                  <c:v>38808</c:v>
                </c:pt>
                <c:pt idx="4">
                  <c:v>38838</c:v>
                </c:pt>
                <c:pt idx="5">
                  <c:v>38869</c:v>
                </c:pt>
                <c:pt idx="6">
                  <c:v>38899</c:v>
                </c:pt>
                <c:pt idx="7">
                  <c:v>38930</c:v>
                </c:pt>
                <c:pt idx="8">
                  <c:v>38961</c:v>
                </c:pt>
                <c:pt idx="9">
                  <c:v>38991</c:v>
                </c:pt>
                <c:pt idx="10">
                  <c:v>39022</c:v>
                </c:pt>
                <c:pt idx="11">
                  <c:v>39052</c:v>
                </c:pt>
                <c:pt idx="12">
                  <c:v>39083</c:v>
                </c:pt>
                <c:pt idx="13">
                  <c:v>39114</c:v>
                </c:pt>
                <c:pt idx="14">
                  <c:v>39142</c:v>
                </c:pt>
                <c:pt idx="15">
                  <c:v>39173</c:v>
                </c:pt>
                <c:pt idx="16">
                  <c:v>39203</c:v>
                </c:pt>
                <c:pt idx="17">
                  <c:v>39234</c:v>
                </c:pt>
                <c:pt idx="18">
                  <c:v>39264</c:v>
                </c:pt>
                <c:pt idx="19">
                  <c:v>39295</c:v>
                </c:pt>
                <c:pt idx="20">
                  <c:v>39326</c:v>
                </c:pt>
                <c:pt idx="21">
                  <c:v>39356</c:v>
                </c:pt>
                <c:pt idx="22">
                  <c:v>39387</c:v>
                </c:pt>
                <c:pt idx="23">
                  <c:v>39417</c:v>
                </c:pt>
                <c:pt idx="24">
                  <c:v>39448</c:v>
                </c:pt>
                <c:pt idx="25">
                  <c:v>39479</c:v>
                </c:pt>
                <c:pt idx="26">
                  <c:v>39508</c:v>
                </c:pt>
                <c:pt idx="27">
                  <c:v>39539</c:v>
                </c:pt>
                <c:pt idx="28">
                  <c:v>39569</c:v>
                </c:pt>
                <c:pt idx="29">
                  <c:v>39600</c:v>
                </c:pt>
                <c:pt idx="30">
                  <c:v>39630</c:v>
                </c:pt>
                <c:pt idx="31">
                  <c:v>39661</c:v>
                </c:pt>
                <c:pt idx="32">
                  <c:v>39692</c:v>
                </c:pt>
                <c:pt idx="33">
                  <c:v>39722</c:v>
                </c:pt>
                <c:pt idx="34">
                  <c:v>39753</c:v>
                </c:pt>
                <c:pt idx="35">
                  <c:v>39783</c:v>
                </c:pt>
                <c:pt idx="36">
                  <c:v>39814</c:v>
                </c:pt>
                <c:pt idx="37">
                  <c:v>39845</c:v>
                </c:pt>
                <c:pt idx="38">
                  <c:v>39873</c:v>
                </c:pt>
                <c:pt idx="39">
                  <c:v>39904</c:v>
                </c:pt>
                <c:pt idx="40">
                  <c:v>39934</c:v>
                </c:pt>
                <c:pt idx="41">
                  <c:v>39965</c:v>
                </c:pt>
                <c:pt idx="42">
                  <c:v>39995</c:v>
                </c:pt>
                <c:pt idx="43">
                  <c:v>40026</c:v>
                </c:pt>
                <c:pt idx="44">
                  <c:v>40057</c:v>
                </c:pt>
                <c:pt idx="45">
                  <c:v>40087</c:v>
                </c:pt>
                <c:pt idx="46">
                  <c:v>40118</c:v>
                </c:pt>
                <c:pt idx="47">
                  <c:v>40148</c:v>
                </c:pt>
                <c:pt idx="48">
                  <c:v>40179</c:v>
                </c:pt>
                <c:pt idx="49">
                  <c:v>40210</c:v>
                </c:pt>
                <c:pt idx="50">
                  <c:v>40238</c:v>
                </c:pt>
                <c:pt idx="51">
                  <c:v>40269</c:v>
                </c:pt>
                <c:pt idx="52">
                  <c:v>40299</c:v>
                </c:pt>
                <c:pt idx="53">
                  <c:v>40330</c:v>
                </c:pt>
                <c:pt idx="54">
                  <c:v>40360</c:v>
                </c:pt>
                <c:pt idx="55">
                  <c:v>40391</c:v>
                </c:pt>
                <c:pt idx="56">
                  <c:v>40422</c:v>
                </c:pt>
                <c:pt idx="57">
                  <c:v>40452</c:v>
                </c:pt>
                <c:pt idx="58">
                  <c:v>40483</c:v>
                </c:pt>
                <c:pt idx="59">
                  <c:v>40513</c:v>
                </c:pt>
                <c:pt idx="60">
                  <c:v>40544</c:v>
                </c:pt>
                <c:pt idx="61">
                  <c:v>40575</c:v>
                </c:pt>
                <c:pt idx="62">
                  <c:v>40603</c:v>
                </c:pt>
                <c:pt idx="63">
                  <c:v>40634</c:v>
                </c:pt>
                <c:pt idx="64">
                  <c:v>40664</c:v>
                </c:pt>
                <c:pt idx="65">
                  <c:v>40695</c:v>
                </c:pt>
                <c:pt idx="66">
                  <c:v>40725</c:v>
                </c:pt>
                <c:pt idx="67">
                  <c:v>40756</c:v>
                </c:pt>
                <c:pt idx="68">
                  <c:v>40787</c:v>
                </c:pt>
                <c:pt idx="69">
                  <c:v>40817</c:v>
                </c:pt>
                <c:pt idx="70">
                  <c:v>40848</c:v>
                </c:pt>
                <c:pt idx="71">
                  <c:v>40878</c:v>
                </c:pt>
                <c:pt idx="72">
                  <c:v>40909</c:v>
                </c:pt>
                <c:pt idx="73">
                  <c:v>40940</c:v>
                </c:pt>
                <c:pt idx="74">
                  <c:v>40969</c:v>
                </c:pt>
                <c:pt idx="75">
                  <c:v>41000</c:v>
                </c:pt>
                <c:pt idx="76">
                  <c:v>41030</c:v>
                </c:pt>
                <c:pt idx="77">
                  <c:v>41061</c:v>
                </c:pt>
                <c:pt idx="78">
                  <c:v>41091</c:v>
                </c:pt>
                <c:pt idx="79">
                  <c:v>41122</c:v>
                </c:pt>
                <c:pt idx="80">
                  <c:v>41153</c:v>
                </c:pt>
                <c:pt idx="81">
                  <c:v>41183</c:v>
                </c:pt>
                <c:pt idx="82">
                  <c:v>41214</c:v>
                </c:pt>
                <c:pt idx="83">
                  <c:v>41244</c:v>
                </c:pt>
                <c:pt idx="84">
                  <c:v>41275</c:v>
                </c:pt>
                <c:pt idx="85">
                  <c:v>41306</c:v>
                </c:pt>
                <c:pt idx="86">
                  <c:v>41334</c:v>
                </c:pt>
                <c:pt idx="87">
                  <c:v>41365</c:v>
                </c:pt>
                <c:pt idx="88">
                  <c:v>41395</c:v>
                </c:pt>
                <c:pt idx="89">
                  <c:v>41426</c:v>
                </c:pt>
                <c:pt idx="90">
                  <c:v>41456</c:v>
                </c:pt>
                <c:pt idx="91">
                  <c:v>41487</c:v>
                </c:pt>
                <c:pt idx="92">
                  <c:v>41518</c:v>
                </c:pt>
                <c:pt idx="93">
                  <c:v>41548</c:v>
                </c:pt>
                <c:pt idx="94">
                  <c:v>41579</c:v>
                </c:pt>
                <c:pt idx="95">
                  <c:v>41609</c:v>
                </c:pt>
                <c:pt idx="96">
                  <c:v>41640</c:v>
                </c:pt>
                <c:pt idx="97">
                  <c:v>41671</c:v>
                </c:pt>
                <c:pt idx="98">
                  <c:v>41699</c:v>
                </c:pt>
                <c:pt idx="99">
                  <c:v>41730</c:v>
                </c:pt>
                <c:pt idx="100">
                  <c:v>41760</c:v>
                </c:pt>
                <c:pt idx="101">
                  <c:v>41791</c:v>
                </c:pt>
                <c:pt idx="102">
                  <c:v>41821</c:v>
                </c:pt>
              </c:numCache>
            </c:numRef>
          </c:cat>
          <c:val>
            <c:numRef>
              <c:f>'[Copia di Deteriorati su prestiti (imprese) per ATECO_GG.xls]table_DEFA_ATECO'!$M$7:$M$109</c:f>
              <c:numCache>
                <c:formatCode>_-* #,##0.0_-;\-* #,##0.0_-;_-* "-"??_-;_-@_-</c:formatCode>
                <c:ptCount val="103"/>
                <c:pt idx="0">
                  <c:v>19.090061642490451</c:v>
                </c:pt>
                <c:pt idx="1">
                  <c:v>18.845569567116168</c:v>
                </c:pt>
                <c:pt idx="2">
                  <c:v>18.720132224995428</c:v>
                </c:pt>
                <c:pt idx="3">
                  <c:v>18.70251341561718</c:v>
                </c:pt>
                <c:pt idx="4">
                  <c:v>18.697421781891414</c:v>
                </c:pt>
                <c:pt idx="5">
                  <c:v>17.925707390665607</c:v>
                </c:pt>
                <c:pt idx="6">
                  <c:v>17.727877194962659</c:v>
                </c:pt>
                <c:pt idx="7">
                  <c:v>17.630613399510214</c:v>
                </c:pt>
                <c:pt idx="8">
                  <c:v>17.981593331494054</c:v>
                </c:pt>
                <c:pt idx="9">
                  <c:v>17.612763592488044</c:v>
                </c:pt>
                <c:pt idx="10">
                  <c:v>16.931054170725641</c:v>
                </c:pt>
                <c:pt idx="11">
                  <c:v>16.433657053507208</c:v>
                </c:pt>
                <c:pt idx="12">
                  <c:v>16.25573400153835</c:v>
                </c:pt>
                <c:pt idx="13">
                  <c:v>15.91773965658173</c:v>
                </c:pt>
                <c:pt idx="14">
                  <c:v>15.593043357934722</c:v>
                </c:pt>
                <c:pt idx="15">
                  <c:v>15.823350661559999</c:v>
                </c:pt>
                <c:pt idx="16">
                  <c:v>16.042484215401277</c:v>
                </c:pt>
                <c:pt idx="17">
                  <c:v>15.301992069223861</c:v>
                </c:pt>
                <c:pt idx="18">
                  <c:v>15.259109684381105</c:v>
                </c:pt>
                <c:pt idx="19">
                  <c:v>15.105534801968975</c:v>
                </c:pt>
                <c:pt idx="20">
                  <c:v>15.507593452517579</c:v>
                </c:pt>
                <c:pt idx="21">
                  <c:v>15.337573853086079</c:v>
                </c:pt>
                <c:pt idx="22">
                  <c:v>14.847783952959348</c:v>
                </c:pt>
                <c:pt idx="23">
                  <c:v>14.450613047658239</c:v>
                </c:pt>
                <c:pt idx="24">
                  <c:v>14.247330466537168</c:v>
                </c:pt>
                <c:pt idx="25">
                  <c:v>14.000670414932365</c:v>
                </c:pt>
                <c:pt idx="26">
                  <c:v>14.364059980066349</c:v>
                </c:pt>
                <c:pt idx="27">
                  <c:v>14.478990544718281</c:v>
                </c:pt>
                <c:pt idx="28">
                  <c:v>14.356470299184734</c:v>
                </c:pt>
                <c:pt idx="29">
                  <c:v>14.172309586413625</c:v>
                </c:pt>
                <c:pt idx="30">
                  <c:v>14.06464003643392</c:v>
                </c:pt>
                <c:pt idx="31">
                  <c:v>14.128708371114133</c:v>
                </c:pt>
                <c:pt idx="32">
                  <c:v>14.976683431581817</c:v>
                </c:pt>
                <c:pt idx="33">
                  <c:v>15.246312799658146</c:v>
                </c:pt>
                <c:pt idx="34">
                  <c:v>14.799289174738981</c:v>
                </c:pt>
                <c:pt idx="35">
                  <c:v>15.251967133693512</c:v>
                </c:pt>
                <c:pt idx="36">
                  <c:v>15.278721842327075</c:v>
                </c:pt>
                <c:pt idx="37">
                  <c:v>15.60897303925918</c:v>
                </c:pt>
                <c:pt idx="38">
                  <c:v>16.360785365545809</c:v>
                </c:pt>
                <c:pt idx="39">
                  <c:v>17.043161402911664</c:v>
                </c:pt>
                <c:pt idx="40">
                  <c:v>17.101479765422226</c:v>
                </c:pt>
                <c:pt idx="41">
                  <c:v>17.54355366012684</c:v>
                </c:pt>
                <c:pt idx="42">
                  <c:v>17.423814040763848</c:v>
                </c:pt>
                <c:pt idx="43">
                  <c:v>17.577433918514846</c:v>
                </c:pt>
                <c:pt idx="44">
                  <c:v>18.573433460098453</c:v>
                </c:pt>
                <c:pt idx="45">
                  <c:v>19.072265287471094</c:v>
                </c:pt>
                <c:pt idx="46">
                  <c:v>18.831734586152177</c:v>
                </c:pt>
                <c:pt idx="47">
                  <c:v>18.830900981818885</c:v>
                </c:pt>
                <c:pt idx="48">
                  <c:v>19.142037030756867</c:v>
                </c:pt>
                <c:pt idx="49">
                  <c:v>19.0247729187336</c:v>
                </c:pt>
                <c:pt idx="50">
                  <c:v>19.522239841886243</c:v>
                </c:pt>
                <c:pt idx="51">
                  <c:v>20.101594216624143</c:v>
                </c:pt>
                <c:pt idx="52">
                  <c:v>20.03366212944778</c:v>
                </c:pt>
                <c:pt idx="53">
                  <c:v>20.074109119707771</c:v>
                </c:pt>
                <c:pt idx="54">
                  <c:v>20.242135656915718</c:v>
                </c:pt>
                <c:pt idx="55">
                  <c:v>20.215867225398007</c:v>
                </c:pt>
                <c:pt idx="56">
                  <c:v>21.126178022222337</c:v>
                </c:pt>
                <c:pt idx="57">
                  <c:v>21.352055865930765</c:v>
                </c:pt>
                <c:pt idx="58">
                  <c:v>21.116118691984308</c:v>
                </c:pt>
                <c:pt idx="59">
                  <c:v>21.015236975232742</c:v>
                </c:pt>
                <c:pt idx="60">
                  <c:v>21.349710815213836</c:v>
                </c:pt>
                <c:pt idx="61">
                  <c:v>21.303570662325779</c:v>
                </c:pt>
                <c:pt idx="62">
                  <c:v>21.802284766647592</c:v>
                </c:pt>
                <c:pt idx="63">
                  <c:v>22.963343116204648</c:v>
                </c:pt>
                <c:pt idx="64">
                  <c:v>23.120851917917562</c:v>
                </c:pt>
                <c:pt idx="65">
                  <c:v>22.952811258482502</c:v>
                </c:pt>
                <c:pt idx="66">
                  <c:v>23.387497098643706</c:v>
                </c:pt>
                <c:pt idx="67">
                  <c:v>23.556359563615299</c:v>
                </c:pt>
                <c:pt idx="68">
                  <c:v>24.490867477653069</c:v>
                </c:pt>
                <c:pt idx="69">
                  <c:v>24.918205624325811</c:v>
                </c:pt>
                <c:pt idx="70">
                  <c:v>24.886679316666999</c:v>
                </c:pt>
                <c:pt idx="71">
                  <c:v>25.168506370138495</c:v>
                </c:pt>
                <c:pt idx="72">
                  <c:v>25.721588525221783</c:v>
                </c:pt>
                <c:pt idx="73">
                  <c:v>25.929886781791311</c:v>
                </c:pt>
                <c:pt idx="74">
                  <c:v>27.079626467779892</c:v>
                </c:pt>
                <c:pt idx="75">
                  <c:v>28.338159106672229</c:v>
                </c:pt>
                <c:pt idx="76">
                  <c:v>28.753670591997647</c:v>
                </c:pt>
                <c:pt idx="77">
                  <c:v>28.957781735489924</c:v>
                </c:pt>
                <c:pt idx="78">
                  <c:v>29.777233558533933</c:v>
                </c:pt>
                <c:pt idx="79">
                  <c:v>30.156289971780918</c:v>
                </c:pt>
                <c:pt idx="80">
                  <c:v>31.411534593867291</c:v>
                </c:pt>
                <c:pt idx="81">
                  <c:v>32.220487192594597</c:v>
                </c:pt>
                <c:pt idx="82">
                  <c:v>32.213975398128547</c:v>
                </c:pt>
                <c:pt idx="83">
                  <c:v>33.036204686400758</c:v>
                </c:pt>
                <c:pt idx="84">
                  <c:v>33.595491490863473</c:v>
                </c:pt>
                <c:pt idx="85">
                  <c:v>33.944941267268099</c:v>
                </c:pt>
                <c:pt idx="86">
                  <c:v>34.851356546398755</c:v>
                </c:pt>
                <c:pt idx="87">
                  <c:v>36.298711397359206</c:v>
                </c:pt>
                <c:pt idx="88">
                  <c:v>36.753166777159088</c:v>
                </c:pt>
                <c:pt idx="89">
                  <c:v>37.079806985264781</c:v>
                </c:pt>
                <c:pt idx="90">
                  <c:v>38.070366103822032</c:v>
                </c:pt>
                <c:pt idx="91">
                  <c:v>38.641004528571429</c:v>
                </c:pt>
                <c:pt idx="92">
                  <c:v>40.185868686825529</c:v>
                </c:pt>
                <c:pt idx="93">
                  <c:v>40.645443883527967</c:v>
                </c:pt>
                <c:pt idx="94">
                  <c:v>40.711462046360161</c:v>
                </c:pt>
                <c:pt idx="95">
                  <c:v>41.683902247131819</c:v>
                </c:pt>
                <c:pt idx="96">
                  <c:v>42.087836505978544</c:v>
                </c:pt>
                <c:pt idx="97">
                  <c:v>42.314895189614496</c:v>
                </c:pt>
                <c:pt idx="98">
                  <c:v>42.966902684606879</c:v>
                </c:pt>
                <c:pt idx="99">
                  <c:v>44.547562705285145</c:v>
                </c:pt>
                <c:pt idx="100">
                  <c:v>44.907538211668438</c:v>
                </c:pt>
                <c:pt idx="101">
                  <c:v>45.407164752838966</c:v>
                </c:pt>
                <c:pt idx="102">
                  <c:v>46.103961776149291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'[Copia di Deteriorati su prestiti (imprese) per ATECO_GG.xls]table_DEFA_ATECO'!$O$6</c:f>
              <c:strCache>
                <c:ptCount val="1"/>
                <c:pt idx="0">
                  <c:v>Attività Immobiliari</c:v>
                </c:pt>
              </c:strCache>
            </c:strRef>
          </c:tx>
          <c:spPr>
            <a:ln w="38100">
              <a:solidFill>
                <a:srgbClr val="F79646"/>
              </a:solidFill>
              <a:prstDash val="sysDash"/>
            </a:ln>
          </c:spPr>
          <c:marker>
            <c:symbol val="none"/>
          </c:marker>
          <c:cat>
            <c:numRef>
              <c:f>'[Copia di Deteriorati su prestiti (imprese) per ATECO_GG.xls]table_DEFA_ATECO'!$I$7:$I$109</c:f>
              <c:numCache>
                <c:formatCode>mmm\ yyyy</c:formatCode>
                <c:ptCount val="103"/>
                <c:pt idx="0">
                  <c:v>38718</c:v>
                </c:pt>
                <c:pt idx="1">
                  <c:v>38749</c:v>
                </c:pt>
                <c:pt idx="2">
                  <c:v>38777</c:v>
                </c:pt>
                <c:pt idx="3">
                  <c:v>38808</c:v>
                </c:pt>
                <c:pt idx="4">
                  <c:v>38838</c:v>
                </c:pt>
                <c:pt idx="5">
                  <c:v>38869</c:v>
                </c:pt>
                <c:pt idx="6">
                  <c:v>38899</c:v>
                </c:pt>
                <c:pt idx="7">
                  <c:v>38930</c:v>
                </c:pt>
                <c:pt idx="8">
                  <c:v>38961</c:v>
                </c:pt>
                <c:pt idx="9">
                  <c:v>38991</c:v>
                </c:pt>
                <c:pt idx="10">
                  <c:v>39022</c:v>
                </c:pt>
                <c:pt idx="11">
                  <c:v>39052</c:v>
                </c:pt>
                <c:pt idx="12">
                  <c:v>39083</c:v>
                </c:pt>
                <c:pt idx="13">
                  <c:v>39114</c:v>
                </c:pt>
                <c:pt idx="14">
                  <c:v>39142</c:v>
                </c:pt>
                <c:pt idx="15">
                  <c:v>39173</c:v>
                </c:pt>
                <c:pt idx="16">
                  <c:v>39203</c:v>
                </c:pt>
                <c:pt idx="17">
                  <c:v>39234</c:v>
                </c:pt>
                <c:pt idx="18">
                  <c:v>39264</c:v>
                </c:pt>
                <c:pt idx="19">
                  <c:v>39295</c:v>
                </c:pt>
                <c:pt idx="20">
                  <c:v>39326</c:v>
                </c:pt>
                <c:pt idx="21">
                  <c:v>39356</c:v>
                </c:pt>
                <c:pt idx="22">
                  <c:v>39387</c:v>
                </c:pt>
                <c:pt idx="23">
                  <c:v>39417</c:v>
                </c:pt>
                <c:pt idx="24">
                  <c:v>39448</c:v>
                </c:pt>
                <c:pt idx="25">
                  <c:v>39479</c:v>
                </c:pt>
                <c:pt idx="26">
                  <c:v>39508</c:v>
                </c:pt>
                <c:pt idx="27">
                  <c:v>39539</c:v>
                </c:pt>
                <c:pt idx="28">
                  <c:v>39569</c:v>
                </c:pt>
                <c:pt idx="29">
                  <c:v>39600</c:v>
                </c:pt>
                <c:pt idx="30">
                  <c:v>39630</c:v>
                </c:pt>
                <c:pt idx="31">
                  <c:v>39661</c:v>
                </c:pt>
                <c:pt idx="32">
                  <c:v>39692</c:v>
                </c:pt>
                <c:pt idx="33">
                  <c:v>39722</c:v>
                </c:pt>
                <c:pt idx="34">
                  <c:v>39753</c:v>
                </c:pt>
                <c:pt idx="35">
                  <c:v>39783</c:v>
                </c:pt>
                <c:pt idx="36">
                  <c:v>39814</c:v>
                </c:pt>
                <c:pt idx="37">
                  <c:v>39845</c:v>
                </c:pt>
                <c:pt idx="38">
                  <c:v>39873</c:v>
                </c:pt>
                <c:pt idx="39">
                  <c:v>39904</c:v>
                </c:pt>
                <c:pt idx="40">
                  <c:v>39934</c:v>
                </c:pt>
                <c:pt idx="41">
                  <c:v>39965</c:v>
                </c:pt>
                <c:pt idx="42">
                  <c:v>39995</c:v>
                </c:pt>
                <c:pt idx="43">
                  <c:v>40026</c:v>
                </c:pt>
                <c:pt idx="44">
                  <c:v>40057</c:v>
                </c:pt>
                <c:pt idx="45">
                  <c:v>40087</c:v>
                </c:pt>
                <c:pt idx="46">
                  <c:v>40118</c:v>
                </c:pt>
                <c:pt idx="47">
                  <c:v>40148</c:v>
                </c:pt>
                <c:pt idx="48">
                  <c:v>40179</c:v>
                </c:pt>
                <c:pt idx="49">
                  <c:v>40210</c:v>
                </c:pt>
                <c:pt idx="50">
                  <c:v>40238</c:v>
                </c:pt>
                <c:pt idx="51">
                  <c:v>40269</c:v>
                </c:pt>
                <c:pt idx="52">
                  <c:v>40299</c:v>
                </c:pt>
                <c:pt idx="53">
                  <c:v>40330</c:v>
                </c:pt>
                <c:pt idx="54">
                  <c:v>40360</c:v>
                </c:pt>
                <c:pt idx="55">
                  <c:v>40391</c:v>
                </c:pt>
                <c:pt idx="56">
                  <c:v>40422</c:v>
                </c:pt>
                <c:pt idx="57">
                  <c:v>40452</c:v>
                </c:pt>
                <c:pt idx="58">
                  <c:v>40483</c:v>
                </c:pt>
                <c:pt idx="59">
                  <c:v>40513</c:v>
                </c:pt>
                <c:pt idx="60">
                  <c:v>40544</c:v>
                </c:pt>
                <c:pt idx="61">
                  <c:v>40575</c:v>
                </c:pt>
                <c:pt idx="62">
                  <c:v>40603</c:v>
                </c:pt>
                <c:pt idx="63">
                  <c:v>40634</c:v>
                </c:pt>
                <c:pt idx="64">
                  <c:v>40664</c:v>
                </c:pt>
                <c:pt idx="65">
                  <c:v>40695</c:v>
                </c:pt>
                <c:pt idx="66">
                  <c:v>40725</c:v>
                </c:pt>
                <c:pt idx="67">
                  <c:v>40756</c:v>
                </c:pt>
                <c:pt idx="68">
                  <c:v>40787</c:v>
                </c:pt>
                <c:pt idx="69">
                  <c:v>40817</c:v>
                </c:pt>
                <c:pt idx="70">
                  <c:v>40848</c:v>
                </c:pt>
                <c:pt idx="71">
                  <c:v>40878</c:v>
                </c:pt>
                <c:pt idx="72">
                  <c:v>40909</c:v>
                </c:pt>
                <c:pt idx="73">
                  <c:v>40940</c:v>
                </c:pt>
                <c:pt idx="74">
                  <c:v>40969</c:v>
                </c:pt>
                <c:pt idx="75">
                  <c:v>41000</c:v>
                </c:pt>
                <c:pt idx="76">
                  <c:v>41030</c:v>
                </c:pt>
                <c:pt idx="77">
                  <c:v>41061</c:v>
                </c:pt>
                <c:pt idx="78">
                  <c:v>41091</c:v>
                </c:pt>
                <c:pt idx="79">
                  <c:v>41122</c:v>
                </c:pt>
                <c:pt idx="80">
                  <c:v>41153</c:v>
                </c:pt>
                <c:pt idx="81">
                  <c:v>41183</c:v>
                </c:pt>
                <c:pt idx="82">
                  <c:v>41214</c:v>
                </c:pt>
                <c:pt idx="83">
                  <c:v>41244</c:v>
                </c:pt>
                <c:pt idx="84">
                  <c:v>41275</c:v>
                </c:pt>
                <c:pt idx="85">
                  <c:v>41306</c:v>
                </c:pt>
                <c:pt idx="86">
                  <c:v>41334</c:v>
                </c:pt>
                <c:pt idx="87">
                  <c:v>41365</c:v>
                </c:pt>
                <c:pt idx="88">
                  <c:v>41395</c:v>
                </c:pt>
                <c:pt idx="89">
                  <c:v>41426</c:v>
                </c:pt>
                <c:pt idx="90">
                  <c:v>41456</c:v>
                </c:pt>
                <c:pt idx="91">
                  <c:v>41487</c:v>
                </c:pt>
                <c:pt idx="92">
                  <c:v>41518</c:v>
                </c:pt>
                <c:pt idx="93">
                  <c:v>41548</c:v>
                </c:pt>
                <c:pt idx="94">
                  <c:v>41579</c:v>
                </c:pt>
                <c:pt idx="95">
                  <c:v>41609</c:v>
                </c:pt>
                <c:pt idx="96">
                  <c:v>41640</c:v>
                </c:pt>
                <c:pt idx="97">
                  <c:v>41671</c:v>
                </c:pt>
                <c:pt idx="98">
                  <c:v>41699</c:v>
                </c:pt>
                <c:pt idx="99">
                  <c:v>41730</c:v>
                </c:pt>
                <c:pt idx="100">
                  <c:v>41760</c:v>
                </c:pt>
                <c:pt idx="101">
                  <c:v>41791</c:v>
                </c:pt>
                <c:pt idx="102">
                  <c:v>41821</c:v>
                </c:pt>
              </c:numCache>
            </c:numRef>
          </c:cat>
          <c:val>
            <c:numRef>
              <c:f>'[Copia di Deteriorati su prestiti (imprese) per ATECO_GG.xls]table_DEFA_ATECO'!$O$7:$O$109</c:f>
              <c:numCache>
                <c:formatCode>_-* #,##0.0_-;\-* #,##0.0_-;_-* "-"??_-;_-@_-</c:formatCode>
                <c:ptCount val="103"/>
                <c:pt idx="0">
                  <c:v>8.7688530262687507</c:v>
                </c:pt>
                <c:pt idx="1">
                  <c:v>8.5864808557185093</c:v>
                </c:pt>
                <c:pt idx="2">
                  <c:v>8.4381517773576409</c:v>
                </c:pt>
                <c:pt idx="3">
                  <c:v>8.5794181127297975</c:v>
                </c:pt>
                <c:pt idx="4">
                  <c:v>8.4270605725620111</c:v>
                </c:pt>
                <c:pt idx="5">
                  <c:v>8.2053237022226178</c:v>
                </c:pt>
                <c:pt idx="6">
                  <c:v>7.9954084830255301</c:v>
                </c:pt>
                <c:pt idx="7">
                  <c:v>7.9704245722122753</c:v>
                </c:pt>
                <c:pt idx="8">
                  <c:v>8.5681437738772104</c:v>
                </c:pt>
                <c:pt idx="9">
                  <c:v>8.4939253006207398</c:v>
                </c:pt>
                <c:pt idx="10">
                  <c:v>8.0174713258683283</c:v>
                </c:pt>
                <c:pt idx="11">
                  <c:v>7.6557734887000199</c:v>
                </c:pt>
                <c:pt idx="12">
                  <c:v>7.6416454326606704</c:v>
                </c:pt>
                <c:pt idx="13">
                  <c:v>7.3766763128323181</c:v>
                </c:pt>
                <c:pt idx="14">
                  <c:v>7.5494128434042267</c:v>
                </c:pt>
                <c:pt idx="15">
                  <c:v>7.7106648621030383</c:v>
                </c:pt>
                <c:pt idx="16">
                  <c:v>7.7315070990223003</c:v>
                </c:pt>
                <c:pt idx="17">
                  <c:v>7.7243990203880921</c:v>
                </c:pt>
                <c:pt idx="18">
                  <c:v>7.5933529726764926</c:v>
                </c:pt>
                <c:pt idx="19">
                  <c:v>7.677008465058309</c:v>
                </c:pt>
                <c:pt idx="20">
                  <c:v>8.2210143680381851</c:v>
                </c:pt>
                <c:pt idx="21">
                  <c:v>8.2954630600393049</c:v>
                </c:pt>
                <c:pt idx="22">
                  <c:v>7.9606306779158782</c:v>
                </c:pt>
                <c:pt idx="23">
                  <c:v>7.7159654546772911</c:v>
                </c:pt>
                <c:pt idx="24">
                  <c:v>7.3579566575678959</c:v>
                </c:pt>
                <c:pt idx="25">
                  <c:v>7.1192635094455836</c:v>
                </c:pt>
                <c:pt idx="26">
                  <c:v>7.7597593501435229</c:v>
                </c:pt>
                <c:pt idx="27">
                  <c:v>8.0520294512045414</c:v>
                </c:pt>
                <c:pt idx="28">
                  <c:v>8.5159068055716922</c:v>
                </c:pt>
                <c:pt idx="29">
                  <c:v>8.3624374116225066</c:v>
                </c:pt>
                <c:pt idx="30">
                  <c:v>8.6434739930842639</c:v>
                </c:pt>
                <c:pt idx="31">
                  <c:v>8.8406539165611644</c:v>
                </c:pt>
                <c:pt idx="32">
                  <c:v>9.6812643017802547</c:v>
                </c:pt>
                <c:pt idx="33">
                  <c:v>9.933062274399159</c:v>
                </c:pt>
                <c:pt idx="34">
                  <c:v>9.6113246330582172</c:v>
                </c:pt>
                <c:pt idx="35">
                  <c:v>10.308377325826957</c:v>
                </c:pt>
                <c:pt idx="36">
                  <c:v>10.867336121114493</c:v>
                </c:pt>
                <c:pt idx="37">
                  <c:v>11.079042365660294</c:v>
                </c:pt>
                <c:pt idx="38">
                  <c:v>12.412718565514814</c:v>
                </c:pt>
                <c:pt idx="39">
                  <c:v>13.207581328769425</c:v>
                </c:pt>
                <c:pt idx="40">
                  <c:v>13.629791356295048</c:v>
                </c:pt>
                <c:pt idx="41">
                  <c:v>13.910364265503834</c:v>
                </c:pt>
                <c:pt idx="42">
                  <c:v>14.02761115406283</c:v>
                </c:pt>
                <c:pt idx="43">
                  <c:v>14.202204728319209</c:v>
                </c:pt>
                <c:pt idx="44">
                  <c:v>15.028729643204167</c:v>
                </c:pt>
                <c:pt idx="45">
                  <c:v>15.625744899907085</c:v>
                </c:pt>
                <c:pt idx="46">
                  <c:v>15.526336165345416</c:v>
                </c:pt>
                <c:pt idx="47">
                  <c:v>14.960308155638041</c:v>
                </c:pt>
                <c:pt idx="48">
                  <c:v>15.188676474432045</c:v>
                </c:pt>
                <c:pt idx="49">
                  <c:v>14.903975715031722</c:v>
                </c:pt>
                <c:pt idx="50">
                  <c:v>15.500328225358507</c:v>
                </c:pt>
                <c:pt idx="51">
                  <c:v>15.972707828722255</c:v>
                </c:pt>
                <c:pt idx="52">
                  <c:v>15.906649125288979</c:v>
                </c:pt>
                <c:pt idx="53">
                  <c:v>15.578827923727752</c:v>
                </c:pt>
                <c:pt idx="54">
                  <c:v>15.425471046285704</c:v>
                </c:pt>
                <c:pt idx="55">
                  <c:v>15.281435023012774</c:v>
                </c:pt>
                <c:pt idx="56">
                  <c:v>16.012454387045839</c:v>
                </c:pt>
                <c:pt idx="57">
                  <c:v>15.93545798622368</c:v>
                </c:pt>
                <c:pt idx="58">
                  <c:v>15.390552871066191</c:v>
                </c:pt>
                <c:pt idx="59">
                  <c:v>15.359356778397402</c:v>
                </c:pt>
                <c:pt idx="60">
                  <c:v>15.581278981472661</c:v>
                </c:pt>
                <c:pt idx="61">
                  <c:v>15.638877481853216</c:v>
                </c:pt>
                <c:pt idx="62">
                  <c:v>16.254522699532188</c:v>
                </c:pt>
                <c:pt idx="63">
                  <c:v>16.825941721609869</c:v>
                </c:pt>
                <c:pt idx="64">
                  <c:v>16.849246453805371</c:v>
                </c:pt>
                <c:pt idx="65">
                  <c:v>16.918033334756451</c:v>
                </c:pt>
                <c:pt idx="66">
                  <c:v>17.358733247909399</c:v>
                </c:pt>
                <c:pt idx="67">
                  <c:v>17.427006159528709</c:v>
                </c:pt>
                <c:pt idx="68">
                  <c:v>18.107707684558193</c:v>
                </c:pt>
                <c:pt idx="69">
                  <c:v>18.413739471569755</c:v>
                </c:pt>
                <c:pt idx="70">
                  <c:v>18.164663367287783</c:v>
                </c:pt>
                <c:pt idx="71">
                  <c:v>18.301898823960396</c:v>
                </c:pt>
                <c:pt idx="72">
                  <c:v>19.028795407927284</c:v>
                </c:pt>
                <c:pt idx="73">
                  <c:v>19.05663703306076</c:v>
                </c:pt>
                <c:pt idx="74">
                  <c:v>19.883161621722053</c:v>
                </c:pt>
                <c:pt idx="75">
                  <c:v>20.694337659981834</c:v>
                </c:pt>
                <c:pt idx="76">
                  <c:v>21.032027781941856</c:v>
                </c:pt>
                <c:pt idx="77">
                  <c:v>20.811409098358574</c:v>
                </c:pt>
                <c:pt idx="78">
                  <c:v>21.473344842583312</c:v>
                </c:pt>
                <c:pt idx="79">
                  <c:v>21.788888534479131</c:v>
                </c:pt>
                <c:pt idx="80">
                  <c:v>22.672274891849394</c:v>
                </c:pt>
                <c:pt idx="81">
                  <c:v>23.226619321624039</c:v>
                </c:pt>
                <c:pt idx="82">
                  <c:v>22.994788062903602</c:v>
                </c:pt>
                <c:pt idx="83">
                  <c:v>23.144404798217526</c:v>
                </c:pt>
                <c:pt idx="84">
                  <c:v>23.697946740943397</c:v>
                </c:pt>
                <c:pt idx="85">
                  <c:v>23.891210459425956</c:v>
                </c:pt>
                <c:pt idx="86">
                  <c:v>24.474820357602933</c:v>
                </c:pt>
                <c:pt idx="87">
                  <c:v>25.747594650378336</c:v>
                </c:pt>
                <c:pt idx="88">
                  <c:v>25.826492652117228</c:v>
                </c:pt>
                <c:pt idx="89">
                  <c:v>25.788368108200864</c:v>
                </c:pt>
                <c:pt idx="90">
                  <c:v>26.736114980417714</c:v>
                </c:pt>
                <c:pt idx="91">
                  <c:v>27.045681585776894</c:v>
                </c:pt>
                <c:pt idx="92">
                  <c:v>28.501144568248922</c:v>
                </c:pt>
                <c:pt idx="93">
                  <c:v>29.022545758731344</c:v>
                </c:pt>
                <c:pt idx="94">
                  <c:v>28.587751868101595</c:v>
                </c:pt>
                <c:pt idx="95">
                  <c:v>29.451654773540653</c:v>
                </c:pt>
                <c:pt idx="96">
                  <c:v>29.612027862961206</c:v>
                </c:pt>
                <c:pt idx="97">
                  <c:v>29.907802156034506</c:v>
                </c:pt>
                <c:pt idx="98">
                  <c:v>30.343786896230522</c:v>
                </c:pt>
                <c:pt idx="99">
                  <c:v>31.448225844792844</c:v>
                </c:pt>
                <c:pt idx="100">
                  <c:v>31.651969600277358</c:v>
                </c:pt>
                <c:pt idx="101">
                  <c:v>31.906561737562139</c:v>
                </c:pt>
                <c:pt idx="102">
                  <c:v>31.939337515581219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198592"/>
        <c:axId val="95208576"/>
      </c:lineChart>
      <c:dateAx>
        <c:axId val="95195520"/>
        <c:scaling>
          <c:orientation val="minMax"/>
          <c:max val="41974"/>
          <c:min val="38718"/>
        </c:scaling>
        <c:delete val="0"/>
        <c:axPos val="b"/>
        <c:majorGridlines>
          <c:spPr>
            <a:ln w="3175">
              <a:noFill/>
              <a:prstDash val="dash"/>
            </a:ln>
          </c:spPr>
        </c:majorGridlines>
        <c:numFmt formatCode="yyyy" sourceLinked="0"/>
        <c:majorTickMark val="in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95197056"/>
        <c:crossesAt val="0"/>
        <c:auto val="1"/>
        <c:lblOffset val="100"/>
        <c:baseTimeUnit val="months"/>
        <c:majorUnit val="12"/>
        <c:majorTimeUnit val="months"/>
        <c:minorUnit val="1"/>
        <c:minorTimeUnit val="months"/>
      </c:dateAx>
      <c:valAx>
        <c:axId val="95197056"/>
        <c:scaling>
          <c:orientation val="minMax"/>
          <c:max val="48"/>
          <c:min val="0"/>
        </c:scaling>
        <c:delete val="0"/>
        <c:axPos val="l"/>
        <c:majorGridlines>
          <c:spPr>
            <a:ln w="3175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</c:spPr>
        </c:majorGridlines>
        <c:numFmt formatCode="#,##0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95195520"/>
        <c:crossesAt val="1272"/>
        <c:crossBetween val="between"/>
        <c:majorUnit val="4"/>
        <c:minorUnit val="0.4"/>
      </c:valAx>
      <c:dateAx>
        <c:axId val="95198592"/>
        <c:scaling>
          <c:orientation val="minMax"/>
        </c:scaling>
        <c:delete val="1"/>
        <c:axPos val="b"/>
        <c:numFmt formatCode="mmm\ yyyy" sourceLinked="1"/>
        <c:majorTickMark val="out"/>
        <c:minorTickMark val="none"/>
        <c:tickLblPos val="nextTo"/>
        <c:crossAx val="95208576"/>
        <c:crosses val="autoZero"/>
        <c:auto val="1"/>
        <c:lblOffset val="100"/>
        <c:baseTimeUnit val="months"/>
      </c:dateAx>
      <c:valAx>
        <c:axId val="95208576"/>
        <c:scaling>
          <c:orientation val="minMax"/>
          <c:max val="48"/>
        </c:scaling>
        <c:delete val="0"/>
        <c:axPos val="r"/>
        <c:numFmt formatCode="#,##0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95198592"/>
        <c:crosses val="max"/>
        <c:crossBetween val="between"/>
        <c:majorUnit val="4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4.5863773967334452E-2"/>
          <c:y val="0.86207045823524608"/>
          <c:w val="0.89999994571846231"/>
          <c:h val="4.5550485677520625E-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it-IT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375138918446007E-2"/>
          <c:y val="8.1667752057308626E-2"/>
          <c:w val="0.92533302808893358"/>
          <c:h val="0.713583828337247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'dati figure'!$D$14</c:f>
              <c:strCache>
                <c:ptCount val="1"/>
                <c:pt idx="0">
                  <c:v>costruzioni</c:v>
                </c:pt>
              </c:strCache>
            </c:strRef>
          </c:tx>
          <c:invertIfNegative val="0"/>
          <c:dLbls>
            <c:numFmt formatCode="0.0%" sourceLinked="0"/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'dati figure'!$B$15:$C$22</c:f>
              <c:multiLvlStrCache>
                <c:ptCount val="8"/>
                <c:lvl>
                  <c:pt idx="0">
                    <c:v>bcc</c:v>
                  </c:pt>
                  <c:pt idx="1">
                    <c:v>altre banche</c:v>
                  </c:pt>
                  <c:pt idx="2">
                    <c:v>bcc</c:v>
                  </c:pt>
                  <c:pt idx="3">
                    <c:v>altre banche</c:v>
                  </c:pt>
                  <c:pt idx="4">
                    <c:v>bcc</c:v>
                  </c:pt>
                  <c:pt idx="5">
                    <c:v>altre banche</c:v>
                  </c:pt>
                  <c:pt idx="6">
                    <c:v>bcc</c:v>
                  </c:pt>
                  <c:pt idx="7">
                    <c:v>altre banche</c:v>
                  </c:pt>
                </c:lvl>
                <c:lvl>
                  <c:pt idx="0">
                    <c:v>2004</c:v>
                  </c:pt>
                  <c:pt idx="2">
                    <c:v>2007</c:v>
                  </c:pt>
                  <c:pt idx="4">
                    <c:v>2010</c:v>
                  </c:pt>
                  <c:pt idx="6">
                    <c:v>2013</c:v>
                  </c:pt>
                </c:lvl>
              </c:multiLvlStrCache>
            </c:multiLvlStrRef>
          </c:cat>
          <c:val>
            <c:numRef>
              <c:f>'dati figure'!$D$15:$D$22</c:f>
              <c:numCache>
                <c:formatCode>General</c:formatCode>
                <c:ptCount val="8"/>
                <c:pt idx="0">
                  <c:v>0.12678150943399491</c:v>
                </c:pt>
                <c:pt idx="1">
                  <c:v>9.3137869505556262E-2</c:v>
                </c:pt>
                <c:pt idx="2">
                  <c:v>0.14829969447838617</c:v>
                </c:pt>
                <c:pt idx="3">
                  <c:v>9.9940656672105679E-2</c:v>
                </c:pt>
                <c:pt idx="4">
                  <c:v>0.15707165971261877</c:v>
                </c:pt>
                <c:pt idx="5">
                  <c:v>0.10891991170470045</c:v>
                </c:pt>
                <c:pt idx="6">
                  <c:v>0.14452535271926439</c:v>
                </c:pt>
                <c:pt idx="7">
                  <c:v>0.10451352328091384</c:v>
                </c:pt>
              </c:numCache>
            </c:numRef>
          </c:val>
        </c:ser>
        <c:ser>
          <c:idx val="1"/>
          <c:order val="1"/>
          <c:tx>
            <c:strRef>
              <c:f>'dati figure'!$E$14</c:f>
              <c:strCache>
                <c:ptCount val="1"/>
                <c:pt idx="0">
                  <c:v>attività immobiliari</c:v>
                </c:pt>
              </c:strCache>
            </c:strRef>
          </c:tx>
          <c:invertIfNegative val="0"/>
          <c:dLbls>
            <c:numFmt formatCode="0.0%" sourceLinked="0"/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'dati figure'!$B$15:$C$22</c:f>
              <c:multiLvlStrCache>
                <c:ptCount val="8"/>
                <c:lvl>
                  <c:pt idx="0">
                    <c:v>bcc</c:v>
                  </c:pt>
                  <c:pt idx="1">
                    <c:v>altre banche</c:v>
                  </c:pt>
                  <c:pt idx="2">
                    <c:v>bcc</c:v>
                  </c:pt>
                  <c:pt idx="3">
                    <c:v>altre banche</c:v>
                  </c:pt>
                  <c:pt idx="4">
                    <c:v>bcc</c:v>
                  </c:pt>
                  <c:pt idx="5">
                    <c:v>altre banche</c:v>
                  </c:pt>
                  <c:pt idx="6">
                    <c:v>bcc</c:v>
                  </c:pt>
                  <c:pt idx="7">
                    <c:v>altre banche</c:v>
                  </c:pt>
                </c:lvl>
                <c:lvl>
                  <c:pt idx="0">
                    <c:v>2004</c:v>
                  </c:pt>
                  <c:pt idx="2">
                    <c:v>2007</c:v>
                  </c:pt>
                  <c:pt idx="4">
                    <c:v>2010</c:v>
                  </c:pt>
                  <c:pt idx="6">
                    <c:v>2013</c:v>
                  </c:pt>
                </c:lvl>
              </c:multiLvlStrCache>
            </c:multiLvlStrRef>
          </c:cat>
          <c:val>
            <c:numRef>
              <c:f>'dati figure'!$E$15:$E$22</c:f>
              <c:numCache>
                <c:formatCode>General</c:formatCode>
                <c:ptCount val="8"/>
                <c:pt idx="0">
                  <c:v>7.7880533621659351E-2</c:v>
                </c:pt>
                <c:pt idx="1">
                  <c:v>8.5944162762919302E-2</c:v>
                </c:pt>
                <c:pt idx="2">
                  <c:v>8.1845095229971174E-2</c:v>
                </c:pt>
                <c:pt idx="3">
                  <c:v>8.912426278188057E-2</c:v>
                </c:pt>
                <c:pt idx="4">
                  <c:v>8.4081079734638284E-2</c:v>
                </c:pt>
                <c:pt idx="5">
                  <c:v>8.9189888347149568E-2</c:v>
                </c:pt>
                <c:pt idx="6">
                  <c:v>7.7526144234053906E-2</c:v>
                </c:pt>
                <c:pt idx="7">
                  <c:v>8.3065011316522525E-2</c:v>
                </c:pt>
              </c:numCache>
            </c:numRef>
          </c:val>
        </c:ser>
        <c:ser>
          <c:idx val="2"/>
          <c:order val="2"/>
          <c:tx>
            <c:strRef>
              <c:f>'dati figure'!$F$14</c:f>
              <c:strCache>
                <c:ptCount val="1"/>
                <c:pt idx="0">
                  <c:v>famiglie per acquisto abitazioni</c:v>
                </c:pt>
              </c:strCache>
            </c:strRef>
          </c:tx>
          <c:invertIfNegative val="0"/>
          <c:dLbls>
            <c:numFmt formatCode="0.0%" sourceLinked="0"/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'dati figure'!$B$15:$C$22</c:f>
              <c:multiLvlStrCache>
                <c:ptCount val="8"/>
                <c:lvl>
                  <c:pt idx="0">
                    <c:v>bcc</c:v>
                  </c:pt>
                  <c:pt idx="1">
                    <c:v>altre banche</c:v>
                  </c:pt>
                  <c:pt idx="2">
                    <c:v>bcc</c:v>
                  </c:pt>
                  <c:pt idx="3">
                    <c:v>altre banche</c:v>
                  </c:pt>
                  <c:pt idx="4">
                    <c:v>bcc</c:v>
                  </c:pt>
                  <c:pt idx="5">
                    <c:v>altre banche</c:v>
                  </c:pt>
                  <c:pt idx="6">
                    <c:v>bcc</c:v>
                  </c:pt>
                  <c:pt idx="7">
                    <c:v>altre banche</c:v>
                  </c:pt>
                </c:lvl>
                <c:lvl>
                  <c:pt idx="0">
                    <c:v>2004</c:v>
                  </c:pt>
                  <c:pt idx="2">
                    <c:v>2007</c:v>
                  </c:pt>
                  <c:pt idx="4">
                    <c:v>2010</c:v>
                  </c:pt>
                  <c:pt idx="6">
                    <c:v>2013</c:v>
                  </c:pt>
                </c:lvl>
              </c:multiLvlStrCache>
            </c:multiLvlStrRef>
          </c:cat>
          <c:val>
            <c:numRef>
              <c:f>'dati figure'!$F$15:$F$22</c:f>
              <c:numCache>
                <c:formatCode>General</c:formatCode>
                <c:ptCount val="8"/>
                <c:pt idx="0">
                  <c:v>0.17014546705460931</c:v>
                </c:pt>
                <c:pt idx="1">
                  <c:v>0.1717454274096763</c:v>
                </c:pt>
                <c:pt idx="2">
                  <c:v>0.17857285853141211</c:v>
                </c:pt>
                <c:pt idx="3">
                  <c:v>0.19410811687632543</c:v>
                </c:pt>
                <c:pt idx="4">
                  <c:v>0.16822207986372834</c:v>
                </c:pt>
                <c:pt idx="5">
                  <c:v>0.19393497632934523</c:v>
                </c:pt>
                <c:pt idx="6">
                  <c:v>0.18606324200574878</c:v>
                </c:pt>
                <c:pt idx="7">
                  <c:v>0.20176709668796489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242496"/>
        <c:axId val="33244288"/>
      </c:barChart>
      <c:catAx>
        <c:axId val="33242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it-IT"/>
          </a:p>
        </c:txPr>
        <c:crossAx val="33244288"/>
        <c:crosses val="autoZero"/>
        <c:auto val="1"/>
        <c:lblAlgn val="ctr"/>
        <c:lblOffset val="100"/>
        <c:noMultiLvlLbl val="0"/>
      </c:catAx>
      <c:valAx>
        <c:axId val="3324428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it-IT"/>
          </a:p>
        </c:txPr>
        <c:crossAx val="332424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292252290989222E-2"/>
          <c:y val="0.92269320120885667"/>
          <c:w val="0.91811163365671444"/>
          <c:h val="6.4774161715425257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it-IT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252403824563825E-2"/>
          <c:y val="7.9288222505127612E-2"/>
          <c:w val="0.90407126494261802"/>
          <c:h val="0.75578518243674075"/>
        </c:manualLayout>
      </c:layout>
      <c:lineChart>
        <c:grouping val="standard"/>
        <c:varyColors val="0"/>
        <c:ser>
          <c:idx val="0"/>
          <c:order val="0"/>
          <c:tx>
            <c:strRef>
              <c:f>Foglio2!$B$1</c:f>
              <c:strCache>
                <c:ptCount val="1"/>
                <c:pt idx="0">
                  <c:v>BCC</c:v>
                </c:pt>
              </c:strCache>
            </c:strRef>
          </c:tx>
          <c:spPr>
            <a:ln w="4445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Foglio2!$A$2:$A$104</c:f>
              <c:numCache>
                <c:formatCode>mmm\-yyyy</c:formatCode>
                <c:ptCount val="103"/>
                <c:pt idx="0">
                  <c:v>38748</c:v>
                </c:pt>
                <c:pt idx="1">
                  <c:v>38776</c:v>
                </c:pt>
                <c:pt idx="2">
                  <c:v>38807</c:v>
                </c:pt>
                <c:pt idx="3">
                  <c:v>38837</c:v>
                </c:pt>
                <c:pt idx="4">
                  <c:v>38868</c:v>
                </c:pt>
                <c:pt idx="5">
                  <c:v>38898</c:v>
                </c:pt>
                <c:pt idx="6">
                  <c:v>38929</c:v>
                </c:pt>
                <c:pt idx="7">
                  <c:v>38960</c:v>
                </c:pt>
                <c:pt idx="8">
                  <c:v>38990</c:v>
                </c:pt>
                <c:pt idx="9">
                  <c:v>39021</c:v>
                </c:pt>
                <c:pt idx="10">
                  <c:v>39051</c:v>
                </c:pt>
                <c:pt idx="11">
                  <c:v>39082</c:v>
                </c:pt>
                <c:pt idx="12">
                  <c:v>39113</c:v>
                </c:pt>
                <c:pt idx="13">
                  <c:v>39141</c:v>
                </c:pt>
                <c:pt idx="14">
                  <c:v>39172</c:v>
                </c:pt>
                <c:pt idx="15">
                  <c:v>39202</c:v>
                </c:pt>
                <c:pt idx="16">
                  <c:v>39233</c:v>
                </c:pt>
                <c:pt idx="17">
                  <c:v>39263</c:v>
                </c:pt>
                <c:pt idx="18">
                  <c:v>39294</c:v>
                </c:pt>
                <c:pt idx="19">
                  <c:v>39325</c:v>
                </c:pt>
                <c:pt idx="20">
                  <c:v>39355</c:v>
                </c:pt>
                <c:pt idx="21">
                  <c:v>39386</c:v>
                </c:pt>
                <c:pt idx="22">
                  <c:v>39416</c:v>
                </c:pt>
                <c:pt idx="23">
                  <c:v>39447</c:v>
                </c:pt>
                <c:pt idx="24">
                  <c:v>39478</c:v>
                </c:pt>
                <c:pt idx="25">
                  <c:v>39507</c:v>
                </c:pt>
                <c:pt idx="26">
                  <c:v>39538</c:v>
                </c:pt>
                <c:pt idx="27">
                  <c:v>39568</c:v>
                </c:pt>
                <c:pt idx="28">
                  <c:v>39599</c:v>
                </c:pt>
                <c:pt idx="29">
                  <c:v>39629</c:v>
                </c:pt>
                <c:pt idx="30">
                  <c:v>39660</c:v>
                </c:pt>
                <c:pt idx="31">
                  <c:v>39691</c:v>
                </c:pt>
                <c:pt idx="32">
                  <c:v>39721</c:v>
                </c:pt>
                <c:pt idx="33">
                  <c:v>39752</c:v>
                </c:pt>
                <c:pt idx="34">
                  <c:v>39782</c:v>
                </c:pt>
                <c:pt idx="35">
                  <c:v>39813</c:v>
                </c:pt>
                <c:pt idx="36">
                  <c:v>39844</c:v>
                </c:pt>
                <c:pt idx="37">
                  <c:v>39872</c:v>
                </c:pt>
                <c:pt idx="38">
                  <c:v>39903</c:v>
                </c:pt>
                <c:pt idx="39">
                  <c:v>39933</c:v>
                </c:pt>
                <c:pt idx="40">
                  <c:v>39964</c:v>
                </c:pt>
                <c:pt idx="41">
                  <c:v>39994</c:v>
                </c:pt>
                <c:pt idx="42">
                  <c:v>40025</c:v>
                </c:pt>
                <c:pt idx="43">
                  <c:v>40056</c:v>
                </c:pt>
                <c:pt idx="44">
                  <c:v>40086</c:v>
                </c:pt>
                <c:pt idx="45">
                  <c:v>40117</c:v>
                </c:pt>
                <c:pt idx="46">
                  <c:v>40147</c:v>
                </c:pt>
                <c:pt idx="47">
                  <c:v>40178</c:v>
                </c:pt>
                <c:pt idx="48">
                  <c:v>40209</c:v>
                </c:pt>
                <c:pt idx="49">
                  <c:v>40237</c:v>
                </c:pt>
                <c:pt idx="50">
                  <c:v>40268</c:v>
                </c:pt>
                <c:pt idx="51">
                  <c:v>40298</c:v>
                </c:pt>
                <c:pt idx="52">
                  <c:v>40329</c:v>
                </c:pt>
                <c:pt idx="53">
                  <c:v>40359</c:v>
                </c:pt>
                <c:pt idx="54">
                  <c:v>40390</c:v>
                </c:pt>
                <c:pt idx="55">
                  <c:v>40421</c:v>
                </c:pt>
                <c:pt idx="56">
                  <c:v>40451</c:v>
                </c:pt>
                <c:pt idx="57">
                  <c:v>40482</c:v>
                </c:pt>
                <c:pt idx="58">
                  <c:v>40512</c:v>
                </c:pt>
                <c:pt idx="59">
                  <c:v>40543</c:v>
                </c:pt>
                <c:pt idx="60">
                  <c:v>40574</c:v>
                </c:pt>
                <c:pt idx="61">
                  <c:v>40602</c:v>
                </c:pt>
                <c:pt idx="62">
                  <c:v>40633</c:v>
                </c:pt>
                <c:pt idx="63">
                  <c:v>40663</c:v>
                </c:pt>
                <c:pt idx="64">
                  <c:v>40694</c:v>
                </c:pt>
                <c:pt idx="65">
                  <c:v>40724</c:v>
                </c:pt>
                <c:pt idx="66">
                  <c:v>40755</c:v>
                </c:pt>
                <c:pt idx="67">
                  <c:v>40786</c:v>
                </c:pt>
                <c:pt idx="68">
                  <c:v>40816</c:v>
                </c:pt>
                <c:pt idx="69">
                  <c:v>40847</c:v>
                </c:pt>
                <c:pt idx="70">
                  <c:v>40877</c:v>
                </c:pt>
                <c:pt idx="71">
                  <c:v>40908</c:v>
                </c:pt>
                <c:pt idx="72">
                  <c:v>40939</c:v>
                </c:pt>
                <c:pt idx="73">
                  <c:v>40968</c:v>
                </c:pt>
                <c:pt idx="74">
                  <c:v>40999</c:v>
                </c:pt>
                <c:pt idx="75">
                  <c:v>41029</c:v>
                </c:pt>
                <c:pt idx="76">
                  <c:v>41060</c:v>
                </c:pt>
                <c:pt idx="77">
                  <c:v>41090</c:v>
                </c:pt>
                <c:pt idx="78">
                  <c:v>41121</c:v>
                </c:pt>
                <c:pt idx="79">
                  <c:v>41152</c:v>
                </c:pt>
                <c:pt idx="80">
                  <c:v>41182</c:v>
                </c:pt>
                <c:pt idx="81">
                  <c:v>41213</c:v>
                </c:pt>
                <c:pt idx="82">
                  <c:v>41243</c:v>
                </c:pt>
                <c:pt idx="83">
                  <c:v>41274</c:v>
                </c:pt>
                <c:pt idx="84">
                  <c:v>41305</c:v>
                </c:pt>
                <c:pt idx="85">
                  <c:v>41333</c:v>
                </c:pt>
                <c:pt idx="86">
                  <c:v>41364</c:v>
                </c:pt>
                <c:pt idx="87">
                  <c:v>41394</c:v>
                </c:pt>
                <c:pt idx="88">
                  <c:v>41425</c:v>
                </c:pt>
                <c:pt idx="89">
                  <c:v>41455</c:v>
                </c:pt>
                <c:pt idx="90">
                  <c:v>41486</c:v>
                </c:pt>
                <c:pt idx="91">
                  <c:v>41517</c:v>
                </c:pt>
                <c:pt idx="92">
                  <c:v>41547</c:v>
                </c:pt>
                <c:pt idx="93">
                  <c:v>41578</c:v>
                </c:pt>
                <c:pt idx="94">
                  <c:v>41608</c:v>
                </c:pt>
                <c:pt idx="95">
                  <c:v>41639</c:v>
                </c:pt>
                <c:pt idx="96">
                  <c:v>41670</c:v>
                </c:pt>
                <c:pt idx="97">
                  <c:v>41698</c:v>
                </c:pt>
                <c:pt idx="98">
                  <c:v>41729</c:v>
                </c:pt>
                <c:pt idx="99">
                  <c:v>41759</c:v>
                </c:pt>
                <c:pt idx="100">
                  <c:v>41790</c:v>
                </c:pt>
                <c:pt idx="101">
                  <c:v>41820</c:v>
                </c:pt>
                <c:pt idx="102">
                  <c:v>41851</c:v>
                </c:pt>
              </c:numCache>
            </c:numRef>
          </c:cat>
          <c:val>
            <c:numRef>
              <c:f>Foglio2!$B$2:$B$104</c:f>
              <c:numCache>
                <c:formatCode>_-* #,##0.0_-;\-* #,##0.0_-;_-* "-"??_-;_-@_-</c:formatCode>
                <c:ptCount val="103"/>
                <c:pt idx="0">
                  <c:v>8.5610005967024048</c:v>
                </c:pt>
                <c:pt idx="1">
                  <c:v>8.4215477746930691</c:v>
                </c:pt>
                <c:pt idx="2">
                  <c:v>8.7961062216148367</c:v>
                </c:pt>
                <c:pt idx="3">
                  <c:v>8.9945001187479683</c:v>
                </c:pt>
                <c:pt idx="4">
                  <c:v>8.996207396923813</c:v>
                </c:pt>
                <c:pt idx="5">
                  <c:v>8.9194572472565437</c:v>
                </c:pt>
                <c:pt idx="6">
                  <c:v>8.8980897624941218</c:v>
                </c:pt>
                <c:pt idx="7">
                  <c:v>8.7740189998002336</c:v>
                </c:pt>
                <c:pt idx="8">
                  <c:v>9.0781712751567731</c:v>
                </c:pt>
                <c:pt idx="9">
                  <c:v>9.1434672590955692</c:v>
                </c:pt>
                <c:pt idx="10">
                  <c:v>8.7528133691870487</c:v>
                </c:pt>
                <c:pt idx="11">
                  <c:v>8.3639288810293859</c:v>
                </c:pt>
                <c:pt idx="12">
                  <c:v>8.387501151121306</c:v>
                </c:pt>
                <c:pt idx="13">
                  <c:v>8.3202219505922326</c:v>
                </c:pt>
                <c:pt idx="14">
                  <c:v>8.4624869990408325</c:v>
                </c:pt>
                <c:pt idx="15">
                  <c:v>8.4987921586239619</c:v>
                </c:pt>
                <c:pt idx="16">
                  <c:v>8.4947094193789994</c:v>
                </c:pt>
                <c:pt idx="17">
                  <c:v>8.4384624830044821</c:v>
                </c:pt>
                <c:pt idx="18">
                  <c:v>8.3447600121602061</c:v>
                </c:pt>
                <c:pt idx="19">
                  <c:v>8.3269896908330914</c:v>
                </c:pt>
                <c:pt idx="20">
                  <c:v>8.6841352209801705</c:v>
                </c:pt>
                <c:pt idx="21">
                  <c:v>8.5518965657517771</c:v>
                </c:pt>
                <c:pt idx="22">
                  <c:v>8.2780962020098681</c:v>
                </c:pt>
                <c:pt idx="23">
                  <c:v>8.0638594735238946</c:v>
                </c:pt>
                <c:pt idx="24">
                  <c:v>8.0057371793022707</c:v>
                </c:pt>
                <c:pt idx="25">
                  <c:v>7.9171130745394542</c:v>
                </c:pt>
                <c:pt idx="26">
                  <c:v>8.4208457269037265</c:v>
                </c:pt>
                <c:pt idx="27">
                  <c:v>8.4739262085385505</c:v>
                </c:pt>
                <c:pt idx="28">
                  <c:v>8.4447333618430083</c:v>
                </c:pt>
                <c:pt idx="29">
                  <c:v>8.4679869048289564</c:v>
                </c:pt>
                <c:pt idx="30">
                  <c:v>8.2841274507716847</c:v>
                </c:pt>
                <c:pt idx="31">
                  <c:v>8.3853646009249641</c:v>
                </c:pt>
                <c:pt idx="32">
                  <c:v>8.8291355265078124</c:v>
                </c:pt>
                <c:pt idx="33">
                  <c:v>8.8960801366396147</c:v>
                </c:pt>
                <c:pt idx="34">
                  <c:v>8.9146977481784937</c:v>
                </c:pt>
                <c:pt idx="35">
                  <c:v>8.9085840527741915</c:v>
                </c:pt>
                <c:pt idx="36">
                  <c:v>8.729652030772133</c:v>
                </c:pt>
                <c:pt idx="37">
                  <c:v>8.8208822427608933</c:v>
                </c:pt>
                <c:pt idx="38">
                  <c:v>9.5132147868121812</c:v>
                </c:pt>
                <c:pt idx="39">
                  <c:v>9.8273634198437474</c:v>
                </c:pt>
                <c:pt idx="40">
                  <c:v>9.9161515687585275</c:v>
                </c:pt>
                <c:pt idx="41">
                  <c:v>10.049937338348556</c:v>
                </c:pt>
                <c:pt idx="42">
                  <c:v>9.9317537166199887</c:v>
                </c:pt>
                <c:pt idx="43">
                  <c:v>9.9812289379530856</c:v>
                </c:pt>
                <c:pt idx="44">
                  <c:v>10.487058201140838</c:v>
                </c:pt>
                <c:pt idx="45">
                  <c:v>10.407843064209791</c:v>
                </c:pt>
                <c:pt idx="46">
                  <c:v>10.134756442578706</c:v>
                </c:pt>
                <c:pt idx="47">
                  <c:v>9.8115045001648689</c:v>
                </c:pt>
                <c:pt idx="48">
                  <c:v>9.9407618331579606</c:v>
                </c:pt>
                <c:pt idx="49">
                  <c:v>9.8531931678832319</c:v>
                </c:pt>
                <c:pt idx="50">
                  <c:v>10.429060364153244</c:v>
                </c:pt>
                <c:pt idx="51">
                  <c:v>10.465176418032167</c:v>
                </c:pt>
                <c:pt idx="52">
                  <c:v>10.471055846901283</c:v>
                </c:pt>
                <c:pt idx="53">
                  <c:v>10.676987765451486</c:v>
                </c:pt>
                <c:pt idx="54">
                  <c:v>10.676183754155403</c:v>
                </c:pt>
                <c:pt idx="55">
                  <c:v>10.657522770055097</c:v>
                </c:pt>
                <c:pt idx="56">
                  <c:v>11.05769695369591</c:v>
                </c:pt>
                <c:pt idx="57">
                  <c:v>11.123045815651812</c:v>
                </c:pt>
                <c:pt idx="58">
                  <c:v>10.940157145014421</c:v>
                </c:pt>
                <c:pt idx="59">
                  <c:v>10.920960509174042</c:v>
                </c:pt>
                <c:pt idx="60">
                  <c:v>10.943145878611272</c:v>
                </c:pt>
                <c:pt idx="61">
                  <c:v>11.001330951428534</c:v>
                </c:pt>
                <c:pt idx="62">
                  <c:v>11.547867791314081</c:v>
                </c:pt>
                <c:pt idx="63">
                  <c:v>11.834404363284159</c:v>
                </c:pt>
                <c:pt idx="64">
                  <c:v>11.70289328094373</c:v>
                </c:pt>
                <c:pt idx="65">
                  <c:v>11.967477693292654</c:v>
                </c:pt>
                <c:pt idx="66">
                  <c:v>12.109538494038178</c:v>
                </c:pt>
                <c:pt idx="67">
                  <c:v>12.116186430659337</c:v>
                </c:pt>
                <c:pt idx="68">
                  <c:v>12.566582844645694</c:v>
                </c:pt>
                <c:pt idx="69">
                  <c:v>12.716590843978521</c:v>
                </c:pt>
                <c:pt idx="70">
                  <c:v>12.576691808012489</c:v>
                </c:pt>
                <c:pt idx="71">
                  <c:v>12.601320188117276</c:v>
                </c:pt>
                <c:pt idx="72">
                  <c:v>12.756198292807399</c:v>
                </c:pt>
                <c:pt idx="73">
                  <c:v>12.978908537844394</c:v>
                </c:pt>
                <c:pt idx="74">
                  <c:v>13.73835002733893</c:v>
                </c:pt>
                <c:pt idx="75">
                  <c:v>14.17569862591718</c:v>
                </c:pt>
                <c:pt idx="76">
                  <c:v>14.33968618292255</c:v>
                </c:pt>
                <c:pt idx="77">
                  <c:v>14.851302846899591</c:v>
                </c:pt>
                <c:pt idx="78">
                  <c:v>15.0190262034965</c:v>
                </c:pt>
                <c:pt idx="79">
                  <c:v>15.373690563288136</c:v>
                </c:pt>
                <c:pt idx="80">
                  <c:v>16.099306918159844</c:v>
                </c:pt>
                <c:pt idx="81">
                  <c:v>16.260013158503025</c:v>
                </c:pt>
                <c:pt idx="82">
                  <c:v>16.157757906244392</c:v>
                </c:pt>
                <c:pt idx="83">
                  <c:v>16.387972336075268</c:v>
                </c:pt>
                <c:pt idx="84">
                  <c:v>16.5476866349562</c:v>
                </c:pt>
                <c:pt idx="85">
                  <c:v>16.757538195425003</c:v>
                </c:pt>
                <c:pt idx="86">
                  <c:v>17.646533083445391</c:v>
                </c:pt>
                <c:pt idx="87">
                  <c:v>17.971319674525255</c:v>
                </c:pt>
                <c:pt idx="88">
                  <c:v>18.179450514484984</c:v>
                </c:pt>
                <c:pt idx="89">
                  <c:v>18.654048012739739</c:v>
                </c:pt>
                <c:pt idx="90">
                  <c:v>18.721009796996249</c:v>
                </c:pt>
                <c:pt idx="91">
                  <c:v>19.187550030874188</c:v>
                </c:pt>
                <c:pt idx="92">
                  <c:v>19.68914937211434</c:v>
                </c:pt>
                <c:pt idx="93">
                  <c:v>19.905756394853874</c:v>
                </c:pt>
                <c:pt idx="94">
                  <c:v>19.882837729882937</c:v>
                </c:pt>
                <c:pt idx="95">
                  <c:v>19.629528008925838</c:v>
                </c:pt>
                <c:pt idx="96">
                  <c:v>19.761928943276423</c:v>
                </c:pt>
                <c:pt idx="97">
                  <c:v>19.958998363936416</c:v>
                </c:pt>
                <c:pt idx="98">
                  <c:v>20.580723700279911</c:v>
                </c:pt>
                <c:pt idx="99">
                  <c:v>20.922764409886778</c:v>
                </c:pt>
                <c:pt idx="100">
                  <c:v>21.235958757337528</c:v>
                </c:pt>
                <c:pt idx="101">
                  <c:v>21.386571785962158</c:v>
                </c:pt>
                <c:pt idx="102">
                  <c:v>21.589899482470159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Foglio2!$C$1</c:f>
              <c:strCache>
                <c:ptCount val="1"/>
                <c:pt idx="0">
                  <c:v>Tutte le banche</c:v>
                </c:pt>
              </c:strCache>
            </c:strRef>
          </c:tx>
          <c:spPr>
            <a:ln w="44450">
              <a:solidFill>
                <a:srgbClr val="4F81BD"/>
              </a:solidFill>
            </a:ln>
          </c:spPr>
          <c:marker>
            <c:symbol val="none"/>
          </c:marker>
          <c:cat>
            <c:numRef>
              <c:f>Foglio2!$A$2:$A$104</c:f>
              <c:numCache>
                <c:formatCode>mmm\-yyyy</c:formatCode>
                <c:ptCount val="103"/>
                <c:pt idx="0">
                  <c:v>38748</c:v>
                </c:pt>
                <c:pt idx="1">
                  <c:v>38776</c:v>
                </c:pt>
                <c:pt idx="2">
                  <c:v>38807</c:v>
                </c:pt>
                <c:pt idx="3">
                  <c:v>38837</c:v>
                </c:pt>
                <c:pt idx="4">
                  <c:v>38868</c:v>
                </c:pt>
                <c:pt idx="5">
                  <c:v>38898</c:v>
                </c:pt>
                <c:pt idx="6">
                  <c:v>38929</c:v>
                </c:pt>
                <c:pt idx="7">
                  <c:v>38960</c:v>
                </c:pt>
                <c:pt idx="8">
                  <c:v>38990</c:v>
                </c:pt>
                <c:pt idx="9">
                  <c:v>39021</c:v>
                </c:pt>
                <c:pt idx="10">
                  <c:v>39051</c:v>
                </c:pt>
                <c:pt idx="11">
                  <c:v>39082</c:v>
                </c:pt>
                <c:pt idx="12">
                  <c:v>39113</c:v>
                </c:pt>
                <c:pt idx="13">
                  <c:v>39141</c:v>
                </c:pt>
                <c:pt idx="14">
                  <c:v>39172</c:v>
                </c:pt>
                <c:pt idx="15">
                  <c:v>39202</c:v>
                </c:pt>
                <c:pt idx="16">
                  <c:v>39233</c:v>
                </c:pt>
                <c:pt idx="17">
                  <c:v>39263</c:v>
                </c:pt>
                <c:pt idx="18">
                  <c:v>39294</c:v>
                </c:pt>
                <c:pt idx="19">
                  <c:v>39325</c:v>
                </c:pt>
                <c:pt idx="20">
                  <c:v>39355</c:v>
                </c:pt>
                <c:pt idx="21">
                  <c:v>39386</c:v>
                </c:pt>
                <c:pt idx="22">
                  <c:v>39416</c:v>
                </c:pt>
                <c:pt idx="23">
                  <c:v>39447</c:v>
                </c:pt>
                <c:pt idx="24">
                  <c:v>39478</c:v>
                </c:pt>
                <c:pt idx="25">
                  <c:v>39507</c:v>
                </c:pt>
                <c:pt idx="26">
                  <c:v>39538</c:v>
                </c:pt>
                <c:pt idx="27">
                  <c:v>39568</c:v>
                </c:pt>
                <c:pt idx="28">
                  <c:v>39599</c:v>
                </c:pt>
                <c:pt idx="29">
                  <c:v>39629</c:v>
                </c:pt>
                <c:pt idx="30">
                  <c:v>39660</c:v>
                </c:pt>
                <c:pt idx="31">
                  <c:v>39691</c:v>
                </c:pt>
                <c:pt idx="32">
                  <c:v>39721</c:v>
                </c:pt>
                <c:pt idx="33">
                  <c:v>39752</c:v>
                </c:pt>
                <c:pt idx="34">
                  <c:v>39782</c:v>
                </c:pt>
                <c:pt idx="35">
                  <c:v>39813</c:v>
                </c:pt>
                <c:pt idx="36">
                  <c:v>39844</c:v>
                </c:pt>
                <c:pt idx="37">
                  <c:v>39872</c:v>
                </c:pt>
                <c:pt idx="38">
                  <c:v>39903</c:v>
                </c:pt>
                <c:pt idx="39">
                  <c:v>39933</c:v>
                </c:pt>
                <c:pt idx="40">
                  <c:v>39964</c:v>
                </c:pt>
                <c:pt idx="41">
                  <c:v>39994</c:v>
                </c:pt>
                <c:pt idx="42">
                  <c:v>40025</c:v>
                </c:pt>
                <c:pt idx="43">
                  <c:v>40056</c:v>
                </c:pt>
                <c:pt idx="44">
                  <c:v>40086</c:v>
                </c:pt>
                <c:pt idx="45">
                  <c:v>40117</c:v>
                </c:pt>
                <c:pt idx="46">
                  <c:v>40147</c:v>
                </c:pt>
                <c:pt idx="47">
                  <c:v>40178</c:v>
                </c:pt>
                <c:pt idx="48">
                  <c:v>40209</c:v>
                </c:pt>
                <c:pt idx="49">
                  <c:v>40237</c:v>
                </c:pt>
                <c:pt idx="50">
                  <c:v>40268</c:v>
                </c:pt>
                <c:pt idx="51">
                  <c:v>40298</c:v>
                </c:pt>
                <c:pt idx="52">
                  <c:v>40329</c:v>
                </c:pt>
                <c:pt idx="53">
                  <c:v>40359</c:v>
                </c:pt>
                <c:pt idx="54">
                  <c:v>40390</c:v>
                </c:pt>
                <c:pt idx="55">
                  <c:v>40421</c:v>
                </c:pt>
                <c:pt idx="56">
                  <c:v>40451</c:v>
                </c:pt>
                <c:pt idx="57">
                  <c:v>40482</c:v>
                </c:pt>
                <c:pt idx="58">
                  <c:v>40512</c:v>
                </c:pt>
                <c:pt idx="59">
                  <c:v>40543</c:v>
                </c:pt>
                <c:pt idx="60">
                  <c:v>40574</c:v>
                </c:pt>
                <c:pt idx="61">
                  <c:v>40602</c:v>
                </c:pt>
                <c:pt idx="62">
                  <c:v>40633</c:v>
                </c:pt>
                <c:pt idx="63">
                  <c:v>40663</c:v>
                </c:pt>
                <c:pt idx="64">
                  <c:v>40694</c:v>
                </c:pt>
                <c:pt idx="65">
                  <c:v>40724</c:v>
                </c:pt>
                <c:pt idx="66">
                  <c:v>40755</c:v>
                </c:pt>
                <c:pt idx="67">
                  <c:v>40786</c:v>
                </c:pt>
                <c:pt idx="68">
                  <c:v>40816</c:v>
                </c:pt>
                <c:pt idx="69">
                  <c:v>40847</c:v>
                </c:pt>
                <c:pt idx="70">
                  <c:v>40877</c:v>
                </c:pt>
                <c:pt idx="71">
                  <c:v>40908</c:v>
                </c:pt>
                <c:pt idx="72">
                  <c:v>40939</c:v>
                </c:pt>
                <c:pt idx="73">
                  <c:v>40968</c:v>
                </c:pt>
                <c:pt idx="74">
                  <c:v>40999</c:v>
                </c:pt>
                <c:pt idx="75">
                  <c:v>41029</c:v>
                </c:pt>
                <c:pt idx="76">
                  <c:v>41060</c:v>
                </c:pt>
                <c:pt idx="77">
                  <c:v>41090</c:v>
                </c:pt>
                <c:pt idx="78">
                  <c:v>41121</c:v>
                </c:pt>
                <c:pt idx="79">
                  <c:v>41152</c:v>
                </c:pt>
                <c:pt idx="80">
                  <c:v>41182</c:v>
                </c:pt>
                <c:pt idx="81">
                  <c:v>41213</c:v>
                </c:pt>
                <c:pt idx="82">
                  <c:v>41243</c:v>
                </c:pt>
                <c:pt idx="83">
                  <c:v>41274</c:v>
                </c:pt>
                <c:pt idx="84">
                  <c:v>41305</c:v>
                </c:pt>
                <c:pt idx="85">
                  <c:v>41333</c:v>
                </c:pt>
                <c:pt idx="86">
                  <c:v>41364</c:v>
                </c:pt>
                <c:pt idx="87">
                  <c:v>41394</c:v>
                </c:pt>
                <c:pt idx="88">
                  <c:v>41425</c:v>
                </c:pt>
                <c:pt idx="89">
                  <c:v>41455</c:v>
                </c:pt>
                <c:pt idx="90">
                  <c:v>41486</c:v>
                </c:pt>
                <c:pt idx="91">
                  <c:v>41517</c:v>
                </c:pt>
                <c:pt idx="92">
                  <c:v>41547</c:v>
                </c:pt>
                <c:pt idx="93">
                  <c:v>41578</c:v>
                </c:pt>
                <c:pt idx="94">
                  <c:v>41608</c:v>
                </c:pt>
                <c:pt idx="95">
                  <c:v>41639</c:v>
                </c:pt>
                <c:pt idx="96">
                  <c:v>41670</c:v>
                </c:pt>
                <c:pt idx="97">
                  <c:v>41698</c:v>
                </c:pt>
                <c:pt idx="98">
                  <c:v>41729</c:v>
                </c:pt>
                <c:pt idx="99">
                  <c:v>41759</c:v>
                </c:pt>
                <c:pt idx="100">
                  <c:v>41790</c:v>
                </c:pt>
                <c:pt idx="101">
                  <c:v>41820</c:v>
                </c:pt>
                <c:pt idx="102">
                  <c:v>41851</c:v>
                </c:pt>
              </c:numCache>
            </c:numRef>
          </c:cat>
          <c:val>
            <c:numRef>
              <c:f>Foglio2!$C$2:$C$104</c:f>
              <c:numCache>
                <c:formatCode>_-* #,##0.0_-;\-* #,##0.0_-;_-* "-"??_-;_-@_-</c:formatCode>
                <c:ptCount val="103"/>
                <c:pt idx="0">
                  <c:v>10.343434960931086</c:v>
                </c:pt>
                <c:pt idx="1">
                  <c:v>10.182753065735536</c:v>
                </c:pt>
                <c:pt idx="2">
                  <c:v>9.9584652048639288</c:v>
                </c:pt>
                <c:pt idx="3">
                  <c:v>10.028757381904679</c:v>
                </c:pt>
                <c:pt idx="4">
                  <c:v>10.137942550721302</c:v>
                </c:pt>
                <c:pt idx="5">
                  <c:v>9.8060717555040622</c:v>
                </c:pt>
                <c:pt idx="6">
                  <c:v>9.6882160812631319</c:v>
                </c:pt>
                <c:pt idx="7">
                  <c:v>9.7939296982995856</c:v>
                </c:pt>
                <c:pt idx="8">
                  <c:v>9.8980955210163071</c:v>
                </c:pt>
                <c:pt idx="9">
                  <c:v>9.8421528852118989</c:v>
                </c:pt>
                <c:pt idx="10">
                  <c:v>9.4016051972895607</c:v>
                </c:pt>
                <c:pt idx="11">
                  <c:v>9.2456577823709516</c:v>
                </c:pt>
                <c:pt idx="12">
                  <c:v>9.2075292483047058</c:v>
                </c:pt>
                <c:pt idx="13">
                  <c:v>9.0698118656941844</c:v>
                </c:pt>
                <c:pt idx="14">
                  <c:v>9.0031917161556319</c:v>
                </c:pt>
                <c:pt idx="15">
                  <c:v>9.1753537976396888</c:v>
                </c:pt>
                <c:pt idx="16">
                  <c:v>9.0909704639689153</c:v>
                </c:pt>
                <c:pt idx="17">
                  <c:v>8.793440090417084</c:v>
                </c:pt>
                <c:pt idx="18">
                  <c:v>8.8388835872464639</c:v>
                </c:pt>
                <c:pt idx="19">
                  <c:v>8.7558304082179816</c:v>
                </c:pt>
                <c:pt idx="20">
                  <c:v>8.9716425276107881</c:v>
                </c:pt>
                <c:pt idx="21">
                  <c:v>8.8613917427095465</c:v>
                </c:pt>
                <c:pt idx="22">
                  <c:v>8.7201168680269703</c:v>
                </c:pt>
                <c:pt idx="23">
                  <c:v>8.4828978137140343</c:v>
                </c:pt>
                <c:pt idx="24">
                  <c:v>8.4076877369077145</c:v>
                </c:pt>
                <c:pt idx="25">
                  <c:v>8.2898523682173675</c:v>
                </c:pt>
                <c:pt idx="26">
                  <c:v>8.5093550474184223</c:v>
                </c:pt>
                <c:pt idx="27">
                  <c:v>8.6015366652028877</c:v>
                </c:pt>
                <c:pt idx="28">
                  <c:v>8.7460314578216742</c:v>
                </c:pt>
                <c:pt idx="29">
                  <c:v>8.7022716293770621</c:v>
                </c:pt>
                <c:pt idx="30">
                  <c:v>8.9717278927133322</c:v>
                </c:pt>
                <c:pt idx="31">
                  <c:v>8.953434553137118</c:v>
                </c:pt>
                <c:pt idx="32">
                  <c:v>9.5522667122331608</c:v>
                </c:pt>
                <c:pt idx="33">
                  <c:v>9.310266551586226</c:v>
                </c:pt>
                <c:pt idx="34">
                  <c:v>9.2779898383702299</c:v>
                </c:pt>
                <c:pt idx="35">
                  <c:v>9.543081295337954</c:v>
                </c:pt>
                <c:pt idx="36">
                  <c:v>9.2624708798175241</c:v>
                </c:pt>
                <c:pt idx="37">
                  <c:v>9.3551079085661879</c:v>
                </c:pt>
                <c:pt idx="38">
                  <c:v>9.7382308219782239</c:v>
                </c:pt>
                <c:pt idx="39">
                  <c:v>10.259905980861275</c:v>
                </c:pt>
                <c:pt idx="40">
                  <c:v>10.597919445540029</c:v>
                </c:pt>
                <c:pt idx="41">
                  <c:v>10.887000319147679</c:v>
                </c:pt>
                <c:pt idx="42">
                  <c:v>10.839250711627074</c:v>
                </c:pt>
                <c:pt idx="43">
                  <c:v>11.102541363575536</c:v>
                </c:pt>
                <c:pt idx="44">
                  <c:v>11.623805129844818</c:v>
                </c:pt>
                <c:pt idx="45">
                  <c:v>11.796592307057182</c:v>
                </c:pt>
                <c:pt idx="46">
                  <c:v>11.599254117556942</c:v>
                </c:pt>
                <c:pt idx="47">
                  <c:v>11.565904146776189</c:v>
                </c:pt>
                <c:pt idx="48">
                  <c:v>11.795197835302453</c:v>
                </c:pt>
                <c:pt idx="49">
                  <c:v>11.70272526290144</c:v>
                </c:pt>
                <c:pt idx="50">
                  <c:v>11.895899621552701</c:v>
                </c:pt>
                <c:pt idx="51">
                  <c:v>12.186732864415514</c:v>
                </c:pt>
                <c:pt idx="52">
                  <c:v>12.159300199594544</c:v>
                </c:pt>
                <c:pt idx="53">
                  <c:v>12.085595643822904</c:v>
                </c:pt>
                <c:pt idx="54">
                  <c:v>12.188583416043262</c:v>
                </c:pt>
                <c:pt idx="55">
                  <c:v>12.242008602033126</c:v>
                </c:pt>
                <c:pt idx="56">
                  <c:v>12.469944065717556</c:v>
                </c:pt>
                <c:pt idx="57">
                  <c:v>12.537613029961852</c:v>
                </c:pt>
                <c:pt idx="58">
                  <c:v>12.478420246946845</c:v>
                </c:pt>
                <c:pt idx="59">
                  <c:v>12.496365101222381</c:v>
                </c:pt>
                <c:pt idx="60">
                  <c:v>12.609029649384867</c:v>
                </c:pt>
                <c:pt idx="61">
                  <c:v>12.534126596343498</c:v>
                </c:pt>
                <c:pt idx="62">
                  <c:v>12.710981387047662</c:v>
                </c:pt>
                <c:pt idx="63">
                  <c:v>13.129917648884232</c:v>
                </c:pt>
                <c:pt idx="64">
                  <c:v>13.104206061371981</c:v>
                </c:pt>
                <c:pt idx="65">
                  <c:v>12.976487931040042</c:v>
                </c:pt>
                <c:pt idx="66">
                  <c:v>13.06433338960254</c:v>
                </c:pt>
                <c:pt idx="67">
                  <c:v>13.148138813823939</c:v>
                </c:pt>
                <c:pt idx="68">
                  <c:v>13.205594661365424</c:v>
                </c:pt>
                <c:pt idx="69">
                  <c:v>13.492195279471483</c:v>
                </c:pt>
                <c:pt idx="70">
                  <c:v>13.358845057696673</c:v>
                </c:pt>
                <c:pt idx="71">
                  <c:v>13.446785212654394</c:v>
                </c:pt>
                <c:pt idx="72">
                  <c:v>13.631636921060315</c:v>
                </c:pt>
                <c:pt idx="73">
                  <c:v>13.728005307306542</c:v>
                </c:pt>
                <c:pt idx="74">
                  <c:v>13.878095902974078</c:v>
                </c:pt>
                <c:pt idx="75">
                  <c:v>14.300647330736791</c:v>
                </c:pt>
                <c:pt idx="76">
                  <c:v>14.537267606591072</c:v>
                </c:pt>
                <c:pt idx="77">
                  <c:v>14.292990829051936</c:v>
                </c:pt>
                <c:pt idx="78">
                  <c:v>14.572058313502763</c:v>
                </c:pt>
                <c:pt idx="79">
                  <c:v>14.812577949759595</c:v>
                </c:pt>
                <c:pt idx="80">
                  <c:v>15.201167611588165</c:v>
                </c:pt>
                <c:pt idx="81">
                  <c:v>15.562908807361314</c:v>
                </c:pt>
                <c:pt idx="82">
                  <c:v>15.339713122784463</c:v>
                </c:pt>
                <c:pt idx="83">
                  <c:v>15.728374721824547</c:v>
                </c:pt>
                <c:pt idx="84">
                  <c:v>16.002813623759014</c:v>
                </c:pt>
                <c:pt idx="85">
                  <c:v>15.995244358361452</c:v>
                </c:pt>
                <c:pt idx="86">
                  <c:v>16.303157915864716</c:v>
                </c:pt>
                <c:pt idx="87">
                  <c:v>16.805856292550438</c:v>
                </c:pt>
                <c:pt idx="88">
                  <c:v>16.990564491852005</c:v>
                </c:pt>
                <c:pt idx="89">
                  <c:v>17.005898291593109</c:v>
                </c:pt>
                <c:pt idx="90">
                  <c:v>17.352459240535222</c:v>
                </c:pt>
                <c:pt idx="91">
                  <c:v>17.69958050123082</c:v>
                </c:pt>
                <c:pt idx="92">
                  <c:v>18.206175174687885</c:v>
                </c:pt>
                <c:pt idx="93">
                  <c:v>18.519203185268456</c:v>
                </c:pt>
                <c:pt idx="94">
                  <c:v>18.439065906847031</c:v>
                </c:pt>
                <c:pt idx="95">
                  <c:v>18.716414762916646</c:v>
                </c:pt>
                <c:pt idx="96">
                  <c:v>19.369507382247466</c:v>
                </c:pt>
                <c:pt idx="97">
                  <c:v>19.53596679903314</c:v>
                </c:pt>
                <c:pt idx="98">
                  <c:v>19.203897861259225</c:v>
                </c:pt>
                <c:pt idx="99">
                  <c:v>19.679473610905752</c:v>
                </c:pt>
                <c:pt idx="100">
                  <c:v>19.889441676576833</c:v>
                </c:pt>
                <c:pt idx="101">
                  <c:v>19.847764818710214</c:v>
                </c:pt>
                <c:pt idx="102">
                  <c:v>20.138934459984565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559104"/>
        <c:axId val="38577280"/>
      </c:lineChart>
      <c:dateAx>
        <c:axId val="38559104"/>
        <c:scaling>
          <c:orientation val="minMax"/>
        </c:scaling>
        <c:delete val="0"/>
        <c:axPos val="b"/>
        <c:numFmt formatCode="mmm\-yyyy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it-IT"/>
          </a:p>
        </c:txPr>
        <c:crossAx val="38577280"/>
        <c:crosses val="autoZero"/>
        <c:auto val="1"/>
        <c:lblOffset val="100"/>
        <c:baseTimeUnit val="months"/>
      </c:dateAx>
      <c:valAx>
        <c:axId val="38577280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</c:spPr>
        </c:majorGridlines>
        <c:numFmt formatCode="_-* #,##0.0_-;\-* #,##0.0_-;_-* &quot;-&quot;??_-;_-@_-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it-IT"/>
          </a:p>
        </c:txPr>
        <c:crossAx val="385591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158184966805171"/>
          <c:y val="0.15149228206148865"/>
          <c:w val="0.44815100136553931"/>
          <c:h val="4.7723809831428481E-2"/>
        </c:manualLayout>
      </c:layout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3E707-1D15-4326-B0DC-15D2A2CF8887}" type="datetimeFigureOut">
              <a:rPr lang="it-IT" smtClean="0"/>
              <a:t>24/10/2014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92290-B741-46F2-964C-6F8FE8D1F1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9433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1" y="4344607"/>
            <a:ext cx="5487041" cy="41135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42BAFB-5C67-4800-8890-9063CFD63A68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2</a:t>
            </a:fld>
            <a:endParaRPr lang="en-GB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42BAFB-5C67-4800-8890-9063CFD63A68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3</a:t>
            </a:fld>
            <a:endParaRPr lang="en-GB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42BAFB-5C67-4800-8890-9063CFD63A68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4</a:t>
            </a:fld>
            <a:endParaRPr lang="en-GB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42BAFB-5C67-4800-8890-9063CFD63A68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5</a:t>
            </a:fld>
            <a:endParaRPr lang="en-GB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42BAFB-5C67-4800-8890-9063CFD63A68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6</a:t>
            </a:fld>
            <a:endParaRPr lang="en-GB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24, 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B9C44-90B1-4DF7-937A-04D5108401DB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11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24, 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C5F87-87DC-415A-A363-9B52D9BD214D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51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24, 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3E817-436F-4C9E-9054-D72871C9C270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66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24, 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4BA10-43DB-4B52-B3F0-642D272139CF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47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24, 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F079C-6E94-458E-99FB-F253D3BC41E4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7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24, 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FB3CAB-CC18-4AC2-B45F-CE7A716C1AC7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18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24, 2014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C8F6B-10DB-4441-B9EA-2CA2D4C577EB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9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24, 2014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DB01C-BE4D-4733-8ACE-374A8DAD618D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0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24, 2014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E7970-F950-4517-9483-F452B61B5FE3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43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24, 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FF5C52-F775-4296-9A03-02D3D0E754EC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98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24, 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C7567C-8F12-4DBD-9AF5-2CC1435AD0F5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13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24, 2014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2F9A6FC-0F3A-46BB-9764-35D4AB8247F5}" type="slidenum">
              <a:rPr lang="it-IT" smtClean="0">
                <a:solidFill>
                  <a:srgbClr val="000000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1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9" name="Rectangle 3"/>
          <p:cNvSpPr>
            <a:spLocks noChangeArrowheads="1"/>
          </p:cNvSpPr>
          <p:nvPr/>
        </p:nvSpPr>
        <p:spPr bwMode="auto">
          <a:xfrm>
            <a:off x="35496" y="2085506"/>
            <a:ext cx="8424936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r>
              <a:rPr lang="it-IT" sz="2200" b="1" dirty="0">
                <a:solidFill>
                  <a:srgbClr val="99FFCC"/>
                </a:solidFill>
                <a:latin typeface="Arial" charset="0"/>
              </a:rPr>
              <a:t>     </a:t>
            </a:r>
            <a:endParaRPr lang="it-IT" b="1" i="1" dirty="0">
              <a:solidFill>
                <a:srgbClr val="000000"/>
              </a:solidFill>
              <a:latin typeface="Arial" charset="0"/>
            </a:endParaRPr>
          </a:p>
          <a:p>
            <a:pPr marL="806450" lvl="4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r>
              <a:rPr lang="it-IT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Banking </a:t>
            </a:r>
            <a:r>
              <a:rPr lang="it-IT" sz="2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biodiversity</a:t>
            </a:r>
            <a:r>
              <a:rPr lang="it-IT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it-IT" sz="2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regulation</a:t>
            </a:r>
            <a:r>
              <a:rPr lang="it-IT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806450" lvl="4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r>
              <a:rPr lang="it-IT" sz="2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it-IT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he cooperative and </a:t>
            </a:r>
            <a:r>
              <a:rPr lang="it-IT" sz="2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ethical</a:t>
            </a:r>
            <a:r>
              <a:rPr lang="it-IT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bank</a:t>
            </a:r>
            <a:r>
              <a:rPr lang="it-IT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tradition</a:t>
            </a:r>
            <a:endParaRPr lang="it-IT" sz="25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806450" lvl="4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endParaRPr lang="it-IT" sz="25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806450" lvl="4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r>
              <a:rPr lang="it-IT" sz="2000" b="1" dirty="0" smtClean="0">
                <a:solidFill>
                  <a:srgbClr val="0070C0"/>
                </a:solidFill>
                <a:latin typeface="Arial" charset="0"/>
              </a:rPr>
              <a:t>Giorgio </a:t>
            </a:r>
            <a:r>
              <a:rPr lang="it-IT" sz="2000" b="1" dirty="0">
                <a:solidFill>
                  <a:srgbClr val="0070C0"/>
                </a:solidFill>
                <a:latin typeface="Arial" charset="0"/>
              </a:rPr>
              <a:t>Gobbi</a:t>
            </a:r>
          </a:p>
          <a:p>
            <a:pPr marL="806450" lvl="4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endParaRPr lang="it-IT" sz="2000" b="1" dirty="0">
              <a:solidFill>
                <a:srgbClr val="0070C0"/>
              </a:solidFill>
              <a:latin typeface="Arial" charset="0"/>
            </a:endParaRPr>
          </a:p>
          <a:p>
            <a:pPr marL="806450" lvl="4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Head of Financial </a:t>
            </a:r>
            <a:r>
              <a:rPr lang="it-IT" sz="1600" b="1" dirty="0" err="1" smtClean="0">
                <a:solidFill>
                  <a:srgbClr val="0070C0"/>
                </a:solidFill>
                <a:latin typeface="Arial" charset="0"/>
              </a:rPr>
              <a:t>Stability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 </a:t>
            </a:r>
          </a:p>
          <a:p>
            <a:pPr marL="806450" lvl="4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Banca d’Italia</a:t>
            </a:r>
            <a:endParaRPr lang="it-IT" sz="1600" b="1" dirty="0">
              <a:solidFill>
                <a:srgbClr val="0070C0"/>
              </a:solidFill>
              <a:latin typeface="Arial" charset="0"/>
            </a:endParaRPr>
          </a:p>
        </p:txBody>
      </p:sp>
      <p:pic>
        <p:nvPicPr>
          <p:cNvPr id="347141" name="Picture 3" descr="BIeuro_RGB cop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3168352" cy="739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3995936" y="192922"/>
            <a:ext cx="5148064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1000"/>
                  <a:lumOff val="59000"/>
                </a:schemeClr>
              </a:gs>
              <a:gs pos="100000">
                <a:srgbClr val="CCECFF">
                  <a:lumMod val="12000"/>
                  <a:lumOff val="88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SOCIETÀ ITALIANA DEGLI ECONOMISTI</a:t>
            </a:r>
          </a:p>
          <a:p>
            <a:r>
              <a:rPr lang="it-IT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55</a:t>
            </a:r>
            <a:r>
              <a:rPr lang="it-IT" sz="16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.ma  </a:t>
            </a:r>
            <a:r>
              <a:rPr lang="it-IT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RIUNIONE SCIENTIFICA ANNUALE</a:t>
            </a:r>
          </a:p>
          <a:p>
            <a:r>
              <a:rPr lang="it-IT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23-25 ottobre 2014</a:t>
            </a:r>
            <a:endParaRPr lang="it-IT" sz="1600" b="1" dirty="0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951820" y="5900074"/>
            <a:ext cx="3312367" cy="572327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Giorgio Gobbi – Trento, 25 ottobre 2014</a:t>
            </a:r>
            <a:endParaRPr kumimoji="0" lang="it-IT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28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2"/>
          <p:cNvSpPr>
            <a:spLocks noChangeShapeType="1"/>
          </p:cNvSpPr>
          <p:nvPr/>
        </p:nvSpPr>
        <p:spPr bwMode="auto">
          <a:xfrm flipV="1">
            <a:off x="468311" y="771674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900113" y="2205038"/>
            <a:ext cx="7339012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95300" indent="-49530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b="1" dirty="0">
              <a:solidFill>
                <a:srgbClr val="000000"/>
              </a:solidFill>
            </a:endParaRPr>
          </a:p>
          <a:p>
            <a:pPr marL="495300" indent="-4953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	</a:t>
            </a:r>
            <a:endParaRPr lang="it-IT" sz="2000" b="1" dirty="0">
              <a:solidFill>
                <a:srgbClr val="000000"/>
              </a:solidFill>
            </a:endParaRPr>
          </a:p>
          <a:p>
            <a:pPr marL="495300" indent="-4953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it-IT" sz="2000" b="1" dirty="0">
              <a:solidFill>
                <a:srgbClr val="000000"/>
              </a:solidFill>
            </a:endParaRPr>
          </a:p>
          <a:p>
            <a:pPr marL="495300" indent="-49530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b="1" dirty="0">
              <a:solidFill>
                <a:srgbClr val="000000"/>
              </a:solidFill>
            </a:endParaRP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682625" y="1624198"/>
            <a:ext cx="8137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1196467" y="2205038"/>
            <a:ext cx="684023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E7970-F950-4517-9483-F452B61B5FE3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043608" y="5875198"/>
            <a:ext cx="7056784" cy="572327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Giorgio Gobbi – Trento, 25 ottobre 2014</a:t>
            </a:r>
            <a:endParaRPr kumimoji="0" lang="it-IT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68310" y="5719464"/>
            <a:ext cx="80641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>
                <a:latin typeface="Arial" pitchFamily="34" charset="0"/>
                <a:cs typeface="Arial" pitchFamily="34" charset="0"/>
              </a:rPr>
              <a:t>Fonte: Giorgio Gobbi, ‘’Il ruolo della banca locale nel finanziamento delle imprese’’, in </a:t>
            </a:r>
            <a:r>
              <a:rPr lang="it-IT" sz="900" i="1" dirty="0" smtClean="0">
                <a:latin typeface="Arial" pitchFamily="34" charset="0"/>
                <a:cs typeface="Arial" pitchFamily="34" charset="0"/>
              </a:rPr>
              <a:t>La crisi dell’impresa nelle reti e nei gruppi</a:t>
            </a:r>
            <a:r>
              <a:rPr lang="it-IT" sz="900" dirty="0" smtClean="0">
                <a:latin typeface="Arial" pitchFamily="34" charset="0"/>
                <a:cs typeface="Arial" pitchFamily="34" charset="0"/>
              </a:rPr>
              <a:t>, Cedam, Padova, 2005.</a:t>
            </a:r>
            <a:endParaRPr lang="it-IT" sz="9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Grafic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698854"/>
              </p:ext>
            </p:extLst>
          </p:nvPr>
        </p:nvGraphicFramePr>
        <p:xfrm>
          <a:off x="216060" y="1340768"/>
          <a:ext cx="8568627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274670" y="349448"/>
            <a:ext cx="64087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Specializzazione</a:t>
            </a:r>
            <a:endParaRPr lang="it-IT" sz="2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82625" y="908720"/>
            <a:ext cx="7849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Arial" pitchFamily="34" charset="0"/>
                <a:cs typeface="Arial" pitchFamily="34" charset="0"/>
              </a:rPr>
              <a:t>Piccole imprese e piccole banche</a:t>
            </a:r>
          </a:p>
        </p:txBody>
      </p:sp>
    </p:spTree>
    <p:extLst>
      <p:ext uri="{BB962C8B-B14F-4D97-AF65-F5344CB8AC3E}">
        <p14:creationId xmlns:p14="http://schemas.microsoft.com/office/powerpoint/2010/main" val="82782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2"/>
          <p:cNvSpPr>
            <a:spLocks noChangeShapeType="1"/>
          </p:cNvSpPr>
          <p:nvPr/>
        </p:nvSpPr>
        <p:spPr bwMode="auto">
          <a:xfrm flipV="1">
            <a:off x="468311" y="771674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900113" y="2205038"/>
            <a:ext cx="7339012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95300" indent="-49530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b="1" dirty="0">
              <a:solidFill>
                <a:srgbClr val="000000"/>
              </a:solidFill>
            </a:endParaRPr>
          </a:p>
          <a:p>
            <a:pPr marL="495300" indent="-4953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	</a:t>
            </a:r>
            <a:endParaRPr lang="it-IT" sz="2000" b="1" dirty="0">
              <a:solidFill>
                <a:srgbClr val="000000"/>
              </a:solidFill>
            </a:endParaRPr>
          </a:p>
          <a:p>
            <a:pPr marL="495300" indent="-4953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it-IT" sz="2000" b="1" dirty="0">
              <a:solidFill>
                <a:srgbClr val="000000"/>
              </a:solidFill>
            </a:endParaRPr>
          </a:p>
          <a:p>
            <a:pPr marL="495300" indent="-49530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b="1" dirty="0">
              <a:solidFill>
                <a:srgbClr val="000000"/>
              </a:solidFill>
            </a:endParaRP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682625" y="1624198"/>
            <a:ext cx="8137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1196467" y="2205038"/>
            <a:ext cx="684023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E7970-F950-4517-9483-F452B61B5FE3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043608" y="5875198"/>
            <a:ext cx="7056784" cy="572327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Giorgio Gobbi – Trento, 25 ottobre 2014</a:t>
            </a:r>
            <a:endParaRPr kumimoji="0" lang="it-IT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68310" y="5719464"/>
            <a:ext cx="80641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>
                <a:latin typeface="Arial" pitchFamily="34" charset="0"/>
                <a:cs typeface="Arial" pitchFamily="34" charset="0"/>
              </a:rPr>
              <a:t>Fonte: Giorgio Gobbi, ‘’Il ruolo della banca locale nel finanziamento delle imprese’’, in </a:t>
            </a:r>
            <a:r>
              <a:rPr lang="it-IT" sz="900" i="1" dirty="0" smtClean="0">
                <a:latin typeface="Arial" pitchFamily="34" charset="0"/>
                <a:cs typeface="Arial" pitchFamily="34" charset="0"/>
              </a:rPr>
              <a:t>La crisi dell’impresa nelle reti e nei gruppi</a:t>
            </a:r>
            <a:r>
              <a:rPr lang="it-IT" sz="900" dirty="0" smtClean="0">
                <a:latin typeface="Arial" pitchFamily="34" charset="0"/>
                <a:cs typeface="Arial" pitchFamily="34" charset="0"/>
              </a:rPr>
              <a:t>, Cedam, Padova, 2005.</a:t>
            </a:r>
            <a:endParaRPr lang="it-IT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71098" y="349448"/>
            <a:ext cx="65692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Diversificazione</a:t>
            </a:r>
            <a:endParaRPr lang="it-IT" sz="2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Grafic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149662"/>
              </p:ext>
            </p:extLst>
          </p:nvPr>
        </p:nvGraphicFramePr>
        <p:xfrm>
          <a:off x="323896" y="1226531"/>
          <a:ext cx="83529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475656" y="908720"/>
            <a:ext cx="6048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Arial" pitchFamily="34" charset="0"/>
                <a:cs typeface="Arial" pitchFamily="34" charset="0"/>
              </a:rPr>
              <a:t>Concentrazione settoriale e piccole banche</a:t>
            </a:r>
          </a:p>
        </p:txBody>
      </p:sp>
    </p:spTree>
    <p:extLst>
      <p:ext uri="{BB962C8B-B14F-4D97-AF65-F5344CB8AC3E}">
        <p14:creationId xmlns:p14="http://schemas.microsoft.com/office/powerpoint/2010/main" val="273212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2"/>
          <p:cNvSpPr>
            <a:spLocks noChangeShapeType="1"/>
          </p:cNvSpPr>
          <p:nvPr/>
        </p:nvSpPr>
        <p:spPr bwMode="auto">
          <a:xfrm flipV="1">
            <a:off x="468311" y="771674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900113" y="2205038"/>
            <a:ext cx="7339012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95300" indent="-49530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b="1" dirty="0">
              <a:solidFill>
                <a:srgbClr val="000000"/>
              </a:solidFill>
            </a:endParaRPr>
          </a:p>
          <a:p>
            <a:pPr marL="495300" indent="-4953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	</a:t>
            </a:r>
            <a:endParaRPr lang="it-IT" sz="2000" b="1" dirty="0">
              <a:solidFill>
                <a:srgbClr val="000000"/>
              </a:solidFill>
            </a:endParaRPr>
          </a:p>
          <a:p>
            <a:pPr marL="495300" indent="-4953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it-IT" sz="2000" b="1" dirty="0">
              <a:solidFill>
                <a:srgbClr val="000000"/>
              </a:solidFill>
            </a:endParaRPr>
          </a:p>
          <a:p>
            <a:pPr marL="495300" indent="-49530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b="1" dirty="0">
              <a:solidFill>
                <a:srgbClr val="000000"/>
              </a:solidFill>
            </a:endParaRP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682625" y="1624198"/>
            <a:ext cx="8137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1196467" y="2205038"/>
            <a:ext cx="684023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E7970-F950-4517-9483-F452B61B5FE3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043608" y="5875198"/>
            <a:ext cx="7056784" cy="572327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Giorgio Gobbi – Trento, 25 ottobre 2014</a:t>
            </a:r>
            <a:endParaRPr kumimoji="0" lang="it-IT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Grafic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230430"/>
              </p:ext>
            </p:extLst>
          </p:nvPr>
        </p:nvGraphicFramePr>
        <p:xfrm>
          <a:off x="0" y="940920"/>
          <a:ext cx="9211235" cy="5636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364463" y="401705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Rischi settoriali</a:t>
            </a:r>
          </a:p>
        </p:txBody>
      </p:sp>
    </p:spTree>
    <p:extLst>
      <p:ext uri="{BB962C8B-B14F-4D97-AF65-F5344CB8AC3E}">
        <p14:creationId xmlns:p14="http://schemas.microsoft.com/office/powerpoint/2010/main" val="96288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2"/>
          <p:cNvSpPr>
            <a:spLocks noChangeShapeType="1"/>
          </p:cNvSpPr>
          <p:nvPr/>
        </p:nvSpPr>
        <p:spPr bwMode="auto">
          <a:xfrm flipV="1">
            <a:off x="468311" y="771674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900113" y="2205038"/>
            <a:ext cx="7339012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95300" indent="-49530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b="1" dirty="0">
              <a:solidFill>
                <a:srgbClr val="000000"/>
              </a:solidFill>
            </a:endParaRPr>
          </a:p>
          <a:p>
            <a:pPr marL="495300" indent="-4953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	</a:t>
            </a:r>
            <a:endParaRPr lang="it-IT" sz="2000" b="1" dirty="0">
              <a:solidFill>
                <a:srgbClr val="000000"/>
              </a:solidFill>
            </a:endParaRPr>
          </a:p>
          <a:p>
            <a:pPr marL="495300" indent="-4953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it-IT" sz="2000" b="1" dirty="0">
              <a:solidFill>
                <a:srgbClr val="000000"/>
              </a:solidFill>
            </a:endParaRPr>
          </a:p>
          <a:p>
            <a:pPr marL="495300" indent="-49530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b="1" dirty="0">
              <a:solidFill>
                <a:srgbClr val="000000"/>
              </a:solidFill>
            </a:endParaRP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682625" y="1624198"/>
            <a:ext cx="8137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1196467" y="2205038"/>
            <a:ext cx="684023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E7970-F950-4517-9483-F452B61B5FE3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043608" y="5875198"/>
            <a:ext cx="7056784" cy="572327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Giorgio Gobbi – Trento, 25 ottobre 2014</a:t>
            </a:r>
            <a:endParaRPr kumimoji="0" lang="it-IT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Grafic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110975"/>
              </p:ext>
            </p:extLst>
          </p:nvPr>
        </p:nvGraphicFramePr>
        <p:xfrm>
          <a:off x="647947" y="1077997"/>
          <a:ext cx="7848106" cy="5281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468311" y="908720"/>
            <a:ext cx="8351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4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>
                <a:latin typeface="Arial" pitchFamily="34" charset="0"/>
                <a:cs typeface="Arial" pitchFamily="34" charset="0"/>
              </a:rPr>
              <a:t>Prestiti al settore immobiliare in percentuale dei prestiti al settore privato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196466" y="376774"/>
            <a:ext cx="63998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Investimenti</a:t>
            </a:r>
          </a:p>
        </p:txBody>
      </p:sp>
    </p:spTree>
    <p:extLst>
      <p:ext uri="{BB962C8B-B14F-4D97-AF65-F5344CB8AC3E}">
        <p14:creationId xmlns:p14="http://schemas.microsoft.com/office/powerpoint/2010/main" val="1614323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2"/>
          <p:cNvSpPr>
            <a:spLocks noChangeShapeType="1"/>
          </p:cNvSpPr>
          <p:nvPr/>
        </p:nvSpPr>
        <p:spPr bwMode="auto">
          <a:xfrm flipV="1">
            <a:off x="468311" y="771674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900113" y="2205038"/>
            <a:ext cx="7339012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95300" indent="-49530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b="1" dirty="0">
              <a:solidFill>
                <a:srgbClr val="000000"/>
              </a:solidFill>
            </a:endParaRPr>
          </a:p>
          <a:p>
            <a:pPr marL="495300" indent="-4953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	</a:t>
            </a:r>
            <a:endParaRPr lang="it-IT" sz="2000" b="1" dirty="0">
              <a:solidFill>
                <a:srgbClr val="000000"/>
              </a:solidFill>
            </a:endParaRPr>
          </a:p>
          <a:p>
            <a:pPr marL="495300" indent="-4953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it-IT" sz="2000" b="1" dirty="0">
              <a:solidFill>
                <a:srgbClr val="000000"/>
              </a:solidFill>
            </a:endParaRPr>
          </a:p>
          <a:p>
            <a:pPr marL="495300" indent="-49530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b="1" dirty="0">
              <a:solidFill>
                <a:srgbClr val="000000"/>
              </a:solidFill>
            </a:endParaRP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1196467" y="2205038"/>
            <a:ext cx="684023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43053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E7970-F950-4517-9483-F452B61B5FE3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043608" y="5875198"/>
            <a:ext cx="7056784" cy="572327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Giorgio Gobbi – Trento, 25 ottobre 2014</a:t>
            </a:r>
            <a:endParaRPr kumimoji="0" lang="it-IT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23528" y="908720"/>
            <a:ext cx="8280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4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Percentuali di prestiti deteriorati</a:t>
            </a: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87122" y="376774"/>
            <a:ext cx="63998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Qualità del credito</a:t>
            </a:r>
            <a:endParaRPr lang="it-IT" sz="2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Grafic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701144"/>
              </p:ext>
            </p:extLst>
          </p:nvPr>
        </p:nvGraphicFramePr>
        <p:xfrm>
          <a:off x="323528" y="1077998"/>
          <a:ext cx="8350547" cy="5069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04844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23528" y="2891343"/>
            <a:ext cx="82089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0" algn="l"/>
                <a:tab pos="190500" algn="l"/>
                <a:tab pos="627063" algn="l"/>
                <a:tab pos="1160463" algn="l"/>
                <a:tab pos="2155825" algn="l"/>
                <a:tab pos="5472113" algn="l"/>
              </a:tabLst>
              <a:defRPr sz="3200" b="1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190500" algn="l"/>
                <a:tab pos="627063" algn="l"/>
                <a:tab pos="1160463" algn="l"/>
                <a:tab pos="2155825" algn="l"/>
                <a:tab pos="5472113" algn="l"/>
              </a:tabLst>
              <a:defRPr sz="3200" b="1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190500" algn="l"/>
                <a:tab pos="627063" algn="l"/>
                <a:tab pos="1160463" algn="l"/>
                <a:tab pos="2155825" algn="l"/>
                <a:tab pos="5472113" algn="l"/>
              </a:tabLst>
              <a:defRPr sz="3200" b="1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190500" algn="l"/>
                <a:tab pos="627063" algn="l"/>
                <a:tab pos="1160463" algn="l"/>
                <a:tab pos="2155825" algn="l"/>
                <a:tab pos="5472113" algn="l"/>
              </a:tabLst>
              <a:defRPr sz="3200" b="1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190500" algn="l"/>
                <a:tab pos="627063" algn="l"/>
                <a:tab pos="1160463" algn="l"/>
                <a:tab pos="2155825" algn="l"/>
                <a:tab pos="5472113" algn="l"/>
              </a:tabLst>
              <a:defRPr sz="3200" b="1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90500" algn="l"/>
                <a:tab pos="627063" algn="l"/>
                <a:tab pos="1160463" algn="l"/>
                <a:tab pos="2155825" algn="l"/>
                <a:tab pos="5472113" algn="l"/>
              </a:tabLst>
              <a:defRPr sz="3200" b="1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90500" algn="l"/>
                <a:tab pos="627063" algn="l"/>
                <a:tab pos="1160463" algn="l"/>
                <a:tab pos="2155825" algn="l"/>
                <a:tab pos="5472113" algn="l"/>
              </a:tabLst>
              <a:defRPr sz="3200" b="1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90500" algn="l"/>
                <a:tab pos="627063" algn="l"/>
                <a:tab pos="1160463" algn="l"/>
                <a:tab pos="2155825" algn="l"/>
                <a:tab pos="5472113" algn="l"/>
              </a:tabLst>
              <a:defRPr sz="3200" b="1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90500" algn="l"/>
                <a:tab pos="627063" algn="l"/>
                <a:tab pos="1160463" algn="l"/>
                <a:tab pos="2155825" algn="l"/>
                <a:tab pos="5472113" algn="l"/>
              </a:tabLst>
              <a:defRPr sz="32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i="1" dirty="0" smtClean="0">
                <a:solidFill>
                  <a:srgbClr val="0070C0"/>
                </a:solidFill>
              </a:rPr>
              <a:t>Grazie per l’attenzione! </a:t>
            </a:r>
          </a:p>
        </p:txBody>
      </p:sp>
    </p:spTree>
    <p:extLst>
      <p:ext uri="{BB962C8B-B14F-4D97-AF65-F5344CB8AC3E}">
        <p14:creationId xmlns:p14="http://schemas.microsoft.com/office/powerpoint/2010/main" val="265174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226</Words>
  <Application>Microsoft Office PowerPoint</Application>
  <PresentationFormat>Presentazione su schermo (4:3)</PresentationFormat>
  <Paragraphs>90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Banca d'Italia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COSTANTINI FEDERICA</dc:creator>
  <cp:lastModifiedBy>COSTANTINI FEDERICA</cp:lastModifiedBy>
  <cp:revision>50</cp:revision>
  <dcterms:created xsi:type="dcterms:W3CDTF">2014-07-02T10:28:46Z</dcterms:created>
  <dcterms:modified xsi:type="dcterms:W3CDTF">2014-10-24T13:20:34Z</dcterms:modified>
</cp:coreProperties>
</file>